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notesMasterIdLst>
    <p:notesMasterId r:id="rId112"/>
  </p:notesMasterIdLst>
  <p:sldIdLst>
    <p:sldId id="376" r:id="rId2"/>
    <p:sldId id="609" r:id="rId3"/>
    <p:sldId id="669" r:id="rId4"/>
    <p:sldId id="670" r:id="rId5"/>
    <p:sldId id="644" r:id="rId6"/>
    <p:sldId id="306" r:id="rId7"/>
    <p:sldId id="307" r:id="rId8"/>
    <p:sldId id="308" r:id="rId9"/>
    <p:sldId id="309" r:id="rId10"/>
    <p:sldId id="445" r:id="rId11"/>
    <p:sldId id="397" r:id="rId12"/>
    <p:sldId id="399" r:id="rId13"/>
    <p:sldId id="400" r:id="rId14"/>
    <p:sldId id="401" r:id="rId15"/>
    <p:sldId id="402" r:id="rId16"/>
    <p:sldId id="645" r:id="rId17"/>
    <p:sldId id="296" r:id="rId18"/>
    <p:sldId id="297" r:id="rId19"/>
    <p:sldId id="646" r:id="rId20"/>
    <p:sldId id="647" r:id="rId21"/>
    <p:sldId id="648" r:id="rId22"/>
    <p:sldId id="649" r:id="rId23"/>
    <p:sldId id="650" r:id="rId24"/>
    <p:sldId id="651" r:id="rId25"/>
    <p:sldId id="652" r:id="rId26"/>
    <p:sldId id="653" r:id="rId27"/>
    <p:sldId id="654" r:id="rId28"/>
    <p:sldId id="655" r:id="rId29"/>
    <p:sldId id="656" r:id="rId30"/>
    <p:sldId id="320" r:id="rId31"/>
    <p:sldId id="657" r:id="rId32"/>
    <p:sldId id="318" r:id="rId33"/>
    <p:sldId id="322" r:id="rId34"/>
    <p:sldId id="403" r:id="rId35"/>
    <p:sldId id="451" r:id="rId36"/>
    <p:sldId id="315" r:id="rId37"/>
    <p:sldId id="452" r:id="rId38"/>
    <p:sldId id="299" r:id="rId39"/>
    <p:sldId id="321" r:id="rId40"/>
    <p:sldId id="405" r:id="rId41"/>
    <p:sldId id="313" r:id="rId42"/>
    <p:sldId id="446" r:id="rId43"/>
    <p:sldId id="447" r:id="rId44"/>
    <p:sldId id="319" r:id="rId45"/>
    <p:sldId id="314" r:id="rId46"/>
    <p:sldId id="310" r:id="rId47"/>
    <p:sldId id="449" r:id="rId48"/>
    <p:sldId id="450" r:id="rId49"/>
    <p:sldId id="302" r:id="rId50"/>
    <p:sldId id="303" r:id="rId51"/>
    <p:sldId id="304" r:id="rId52"/>
    <p:sldId id="305" r:id="rId53"/>
    <p:sldId id="658" r:id="rId54"/>
    <p:sldId id="659" r:id="rId55"/>
    <p:sldId id="660" r:id="rId56"/>
    <p:sldId id="412" r:id="rId57"/>
    <p:sldId id="257" r:id="rId58"/>
    <p:sldId id="661" r:id="rId59"/>
    <p:sldId id="456" r:id="rId60"/>
    <p:sldId id="413" r:id="rId61"/>
    <p:sldId id="414" r:id="rId62"/>
    <p:sldId id="415" r:id="rId63"/>
    <p:sldId id="458" r:id="rId64"/>
    <p:sldId id="416" r:id="rId65"/>
    <p:sldId id="417" r:id="rId66"/>
    <p:sldId id="418" r:id="rId67"/>
    <p:sldId id="419" r:id="rId68"/>
    <p:sldId id="420" r:id="rId69"/>
    <p:sldId id="421" r:id="rId70"/>
    <p:sldId id="422" r:id="rId71"/>
    <p:sldId id="423" r:id="rId72"/>
    <p:sldId id="662" r:id="rId73"/>
    <p:sldId id="425" r:id="rId74"/>
    <p:sldId id="426" r:id="rId75"/>
    <p:sldId id="427" r:id="rId76"/>
    <p:sldId id="428" r:id="rId77"/>
    <p:sldId id="429" r:id="rId78"/>
    <p:sldId id="430" r:id="rId79"/>
    <p:sldId id="431" r:id="rId80"/>
    <p:sldId id="432" r:id="rId81"/>
    <p:sldId id="663" r:id="rId82"/>
    <p:sldId id="664" r:id="rId83"/>
    <p:sldId id="665" r:id="rId84"/>
    <p:sldId id="666" r:id="rId85"/>
    <p:sldId id="433" r:id="rId86"/>
    <p:sldId id="434" r:id="rId87"/>
    <p:sldId id="435" r:id="rId88"/>
    <p:sldId id="436" r:id="rId89"/>
    <p:sldId id="437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59" r:id="rId98"/>
    <p:sldId id="667" r:id="rId99"/>
    <p:sldId id="628" r:id="rId100"/>
    <p:sldId id="629" r:id="rId101"/>
    <p:sldId id="630" r:id="rId102"/>
    <p:sldId id="631" r:id="rId103"/>
    <p:sldId id="632" r:id="rId104"/>
    <p:sldId id="633" r:id="rId105"/>
    <p:sldId id="635" r:id="rId106"/>
    <p:sldId id="641" r:id="rId107"/>
    <p:sldId id="636" r:id="rId108"/>
    <p:sldId id="637" r:id="rId109"/>
    <p:sldId id="454" r:id="rId110"/>
    <p:sldId id="671" r:id="rId111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A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/>
    <p:restoredTop sz="79884"/>
  </p:normalViewPr>
  <p:slideViewPr>
    <p:cSldViewPr snapToGrid="0" snapToObjects="1">
      <p:cViewPr varScale="1">
        <p:scale>
          <a:sx n="88" d="100"/>
          <a:sy n="88" d="100"/>
        </p:scale>
        <p:origin x="18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7CA7117-360B-1E47-8818-A450BACC83CB}" type="datetimeFigureOut">
              <a:rPr lang="en-JP" smtClean="0"/>
              <a:t>06/05/2024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963E324-8BBC-3A41-8F02-3E6E0BA94719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37180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Collaboration presentation</a:t>
            </a:r>
          </a:p>
          <a:p>
            <a:r>
              <a:rPr lang="en-US" sz="1200" dirty="0"/>
              <a:t>UPM – already talk about connection (MySQL + PHP)</a:t>
            </a:r>
          </a:p>
          <a:p>
            <a:r>
              <a:rPr lang="en-US" sz="1200" dirty="0"/>
              <a:t>Student can show project (HTML, CSS) and also the connection -&gt; idea for SIT student to do final project (UPM student emphasize on CRUD, technological points – knowledge up to our 10</a:t>
            </a:r>
            <a:r>
              <a:rPr lang="en-US" sz="1200" baseline="30000" dirty="0"/>
              <a:t>th</a:t>
            </a:r>
            <a:r>
              <a:rPr lang="en-US" sz="1200" dirty="0"/>
              <a:t> week)</a:t>
            </a:r>
          </a:p>
          <a:p>
            <a:endParaRPr lang="en-US" sz="1200" dirty="0"/>
          </a:p>
          <a:p>
            <a:r>
              <a:rPr lang="en-US" sz="1200" dirty="0"/>
              <a:t>SIT student – present </a:t>
            </a:r>
            <a:r>
              <a:rPr lang="en-US" sz="1200" b="1" dirty="0"/>
              <a:t>HTML , CSS, bootstrap, comment on Design of UPM projects</a:t>
            </a:r>
          </a:p>
          <a:p>
            <a:endParaRPr lang="en-US" sz="1200" b="1" dirty="0"/>
          </a:p>
          <a:p>
            <a:r>
              <a:rPr lang="en-US" sz="1200" b="1" dirty="0"/>
              <a:t>In the future we can add more</a:t>
            </a:r>
          </a:p>
          <a:p>
            <a:endParaRPr lang="en-US" sz="1200" b="1" dirty="0"/>
          </a:p>
          <a:p>
            <a:r>
              <a:rPr lang="en-US" sz="1200" b="1" dirty="0"/>
              <a:t>Class time at UPM</a:t>
            </a:r>
          </a:p>
          <a:p>
            <a:r>
              <a:rPr lang="en-US" sz="1200" b="1" dirty="0"/>
              <a:t>Group1: Monday 2-4pm, Tuesday 2-5pm (no experience group)</a:t>
            </a:r>
          </a:p>
          <a:p>
            <a:endParaRPr lang="en-US" sz="1200" b="1" dirty="0"/>
          </a:p>
          <a:p>
            <a:r>
              <a:rPr lang="en-US" sz="1200" b="1" dirty="0"/>
              <a:t>Group2: Thursday 2-5pm, Friday 9-11am </a:t>
            </a:r>
          </a:p>
          <a:p>
            <a:endParaRPr lang="en-US" sz="1200" b="1" dirty="0"/>
          </a:p>
          <a:p>
            <a:r>
              <a:rPr lang="en-US" sz="1200" b="1" dirty="0"/>
              <a:t>SIT</a:t>
            </a:r>
          </a:p>
          <a:p>
            <a:r>
              <a:rPr lang="en-US" sz="1200" b="1" dirty="0"/>
              <a:t>Thursday 9-12:30 JST (-&gt; 8-11:30)</a:t>
            </a:r>
          </a:p>
          <a:p>
            <a:endParaRPr lang="en-US" sz="1200" b="1" dirty="0"/>
          </a:p>
          <a:p>
            <a:r>
              <a:rPr lang="en-US" sz="1200" b="1" dirty="0"/>
              <a:t>Think about arrange extra class for COIL (maybe after 6pm or during lunch break in Japan)</a:t>
            </a:r>
          </a:p>
          <a:p>
            <a:endParaRPr lang="en-US" sz="1200" b="1" dirty="0"/>
          </a:p>
          <a:p>
            <a:r>
              <a:rPr lang="en-US" sz="1200" b="1" dirty="0"/>
              <a:t>Next mtg – FRI 14 Apr 11:30 (Malaysia time)</a:t>
            </a:r>
          </a:p>
          <a:p>
            <a:endParaRPr lang="en-US" sz="1200" b="1" dirty="0"/>
          </a:p>
          <a:p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0441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The program would also probably break down all the links found within a page into</a:t>
            </a:r>
          </a:p>
          <a:p>
            <a:r>
              <a:rPr lang="en-US" sz="1300" dirty="0"/>
              <a:t>another array, and all the headings and subheadings into another. When you use</a:t>
            </a:r>
          </a:p>
          <a:p>
            <a:r>
              <a:rPr lang="en-US" sz="1300" dirty="0"/>
              <a:t>associative rather than numeric arrays, the code to refer to all of these items is easy to</a:t>
            </a:r>
          </a:p>
          <a:p>
            <a:r>
              <a:rPr lang="en-US" sz="1300" dirty="0"/>
              <a:t>write and debug.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42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60024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90478">
              <a:defRPr/>
            </a:pPr>
            <a:r>
              <a:rPr lang="en-US" sz="2600" dirty="0"/>
              <a:t>above, parameter username has value xenia, and </a:t>
            </a:r>
            <a:r>
              <a:rPr lang="en-US" sz="2600" dirty="0" err="1"/>
              <a:t>sid</a:t>
            </a:r>
            <a:r>
              <a:rPr lang="en-US" sz="2600" dirty="0"/>
              <a:t> has value 1234567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62B5A-9644-416D-B4E5-5C7641FE162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0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can be used to create</a:t>
            </a:r>
          </a:p>
          <a:p>
            <a:r>
              <a:rPr lang="en-US" dirty="0"/>
              <a:t>interactive controls (seen later)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62B5A-9644-416D-B4E5-5C7641FE162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9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100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96954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http://172.21.39.39/gift/vsc/?folder=/home/gift/www</a:t>
            </a:r>
          </a:p>
          <a:p>
            <a:r>
              <a:rPr lang="en-US" dirty="0"/>
              <a:t>Sanitize2.php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103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5135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http://172.21.39.39/gift/class9/demo/temp1.php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105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88432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http://172.21.39.39/gift/class9/demo/temp2.php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106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6349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109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58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7332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The real beauty of PHP, MySQL, JavaScript (sometimes aided by jQuery or other</a:t>
            </a:r>
          </a:p>
          <a:p>
            <a:r>
              <a:rPr lang="en-US" sz="1300" dirty="0"/>
              <a:t>frameworks), CSS, and HTML5 is the wonderful way in which they all work together</a:t>
            </a:r>
          </a:p>
          <a:p>
            <a:r>
              <a:rPr lang="en-US" sz="1300" dirty="0"/>
              <a:t>to produce dynamic web content: PHP handles all the main work on the web server,</a:t>
            </a:r>
          </a:p>
          <a:p>
            <a:r>
              <a:rPr lang="en-US" sz="1300" dirty="0"/>
              <a:t>MySQL manages all the data, and the combination of CSS and JavaScript looks after</a:t>
            </a:r>
          </a:p>
          <a:p>
            <a:r>
              <a:rPr lang="en-US" sz="1300" dirty="0"/>
              <a:t>web page presentation. JavaScript can also talk with your PHP code on the web server</a:t>
            </a:r>
          </a:p>
          <a:p>
            <a:r>
              <a:rPr lang="en-US" sz="1300" dirty="0"/>
              <a:t>whenever it needs to update something (either on the server or on the web page).</a:t>
            </a:r>
          </a:p>
          <a:p>
            <a:r>
              <a:rPr lang="en-US" sz="1300" dirty="0"/>
              <a:t>And with the powerful new features in HTML5, such as the canvas, audio and video,</a:t>
            </a:r>
          </a:p>
          <a:p>
            <a:r>
              <a:rPr lang="en-US" sz="1300" dirty="0"/>
              <a:t>and geolocation, you can make your web pages highly dynamic, interactive, and</a:t>
            </a:r>
          </a:p>
          <a:p>
            <a:r>
              <a:rPr lang="en-US" sz="1300" dirty="0"/>
              <a:t>multimedia-packed.</a:t>
            </a:r>
          </a:p>
          <a:p>
            <a:r>
              <a:rPr lang="en-US" sz="1300" dirty="0"/>
              <a:t>Without using program code, let’s summarize the contents of this chapter by looking</a:t>
            </a:r>
          </a:p>
          <a:p>
            <a:r>
              <a:rPr lang="en-US" sz="1300" dirty="0"/>
              <a:t>at the process of combining some of these technologies into an everyday asynchronous</a:t>
            </a:r>
          </a:p>
          <a:p>
            <a:r>
              <a:rPr lang="en-US" sz="1300" dirty="0"/>
              <a:t>communication feature that many websites use: checking whether a desired</a:t>
            </a:r>
          </a:p>
          <a:p>
            <a:r>
              <a:rPr lang="en-US" sz="1300" dirty="0"/>
              <a:t>username already exists on the site when a user is signing up for a new account. A</a:t>
            </a:r>
          </a:p>
          <a:p>
            <a:r>
              <a:rPr lang="en-US" sz="1300" dirty="0"/>
              <a:t>good example of this can be seen with Gmail (see Figure 1-3).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7990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1. The server outputs the HTML to create the web form, which asks for the necessary</a:t>
            </a:r>
          </a:p>
          <a:p>
            <a:r>
              <a:rPr lang="en-US" sz="1300" dirty="0"/>
              <a:t>details, such as username, first name, last name, and email address.</a:t>
            </a:r>
          </a:p>
          <a:p>
            <a:r>
              <a:rPr lang="en-US" sz="1300" dirty="0"/>
              <a:t>2. At the same time, the server attaches some JavaScript to the HTML to monitor</a:t>
            </a:r>
          </a:p>
          <a:p>
            <a:r>
              <a:rPr lang="en-US" sz="1300" dirty="0"/>
              <a:t>the username input box and check for two things: whether some text has been</a:t>
            </a:r>
          </a:p>
          <a:p>
            <a:r>
              <a:rPr lang="en-US" sz="1300" dirty="0"/>
              <a:t>typed into it, and whether the input has been deselected because the user has</a:t>
            </a:r>
          </a:p>
          <a:p>
            <a:r>
              <a:rPr lang="en-US" sz="1300" dirty="0"/>
              <a:t>clicked on another input box.</a:t>
            </a:r>
          </a:p>
          <a:p>
            <a:r>
              <a:rPr lang="en-US" sz="1300" dirty="0"/>
              <a:t>3. Once the text has been entered and the field deselected, in the background the</a:t>
            </a:r>
          </a:p>
          <a:p>
            <a:r>
              <a:rPr lang="en-US" sz="1300" dirty="0"/>
              <a:t>JavaScript code passes the username that was entered back to a PHP script on the</a:t>
            </a:r>
          </a:p>
          <a:p>
            <a:r>
              <a:rPr lang="en-US" sz="1300" dirty="0"/>
              <a:t>web server and awaits a response.</a:t>
            </a:r>
          </a:p>
          <a:p>
            <a:r>
              <a:rPr lang="en-US" sz="1300" dirty="0"/>
              <a:t>4. The web server looks up the username and replies back to the JavaScript regarding</a:t>
            </a:r>
          </a:p>
          <a:p>
            <a:r>
              <a:rPr lang="en-US" sz="1300" dirty="0"/>
              <a:t>whether that name has already been taken.</a:t>
            </a:r>
          </a:p>
          <a:p>
            <a:r>
              <a:rPr lang="en-US" sz="1300" dirty="0"/>
              <a:t>5. The JavaScript then places an indication next to the username input box to show</a:t>
            </a:r>
          </a:p>
          <a:p>
            <a:r>
              <a:rPr lang="en-US" sz="1300" dirty="0"/>
              <a:t>whether the name is available to the user—perhaps a green checkmark or a red</a:t>
            </a:r>
          </a:p>
          <a:p>
            <a:r>
              <a:rPr lang="en-US" sz="1300" dirty="0"/>
              <a:t>cross graphic, along with some text.</a:t>
            </a:r>
          </a:p>
          <a:p>
            <a:r>
              <a:rPr lang="en-US" sz="1300" dirty="0"/>
              <a:t>6. If the username is not available and the user still submits the form, the JavaScript</a:t>
            </a:r>
          </a:p>
          <a:p>
            <a:r>
              <a:rPr lang="en-US" sz="1300" dirty="0"/>
              <a:t>interrupts the submission and reemphasizes (perhaps with a larger graphic</a:t>
            </a:r>
          </a:p>
          <a:p>
            <a:r>
              <a:rPr lang="en-US" sz="1300" dirty="0"/>
              <a:t>and/or an alert box) that the user needs to choose another username.</a:t>
            </a:r>
          </a:p>
          <a:p>
            <a:r>
              <a:rPr lang="en-US" sz="1300" dirty="0"/>
              <a:t>7. Optionally, an improved version of this process could even look at the username</a:t>
            </a:r>
          </a:p>
          <a:p>
            <a:r>
              <a:rPr lang="en-US" sz="1300" dirty="0"/>
              <a:t>requested by the user and suggest an alternative that is currently available.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9652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4754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20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3056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altLang="zh-CN" sz="1900" b="1" dirty="0"/>
              <a:t>Control structure are the structures within a language that allow us to control the flow of execution through a program or script.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3D199-0BF6-47FC-AA75-A455114D2681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940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39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1971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Associative Arrays</a:t>
            </a:r>
          </a:p>
          <a:p>
            <a:r>
              <a:rPr lang="en-US" sz="1300" dirty="0"/>
              <a:t>Keeping track of array elements by index works just fine, but can require extra work in terms of remembering which number refers to which product. It can also make</a:t>
            </a:r>
          </a:p>
          <a:p>
            <a:r>
              <a:rPr lang="en-US" sz="1300" dirty="0"/>
              <a:t>code hard for other programmers to follow.</a:t>
            </a:r>
          </a:p>
          <a:p>
            <a:r>
              <a:rPr lang="en-US" sz="1300" dirty="0"/>
              <a:t>This is where associative arrays come into their own. Using them, you can reference the items in an array by name rather than by number. </a:t>
            </a:r>
          </a:p>
          <a:p>
            <a:endParaRPr lang="en-US" sz="1300" dirty="0"/>
          </a:p>
          <a:p>
            <a:r>
              <a:rPr lang="en-US" sz="1300" dirty="0"/>
              <a:t>This very powerful feature of PHP is often used when you are extracting information</a:t>
            </a:r>
          </a:p>
          <a:p>
            <a:r>
              <a:rPr lang="en-US" sz="1300" dirty="0"/>
              <a:t>from XML and HTML. For example, an HTML parser such as those used by a search</a:t>
            </a:r>
          </a:p>
          <a:p>
            <a:r>
              <a:rPr lang="en-US" sz="1300" dirty="0"/>
              <a:t>engine could place all the elements of a web page into an associative array whose</a:t>
            </a:r>
          </a:p>
          <a:p>
            <a:r>
              <a:rPr lang="en-US" sz="1300" dirty="0"/>
              <a:t>names reflect the page’s structure:</a:t>
            </a:r>
          </a:p>
          <a:p>
            <a:r>
              <a:rPr lang="en-US" sz="1300" dirty="0"/>
              <a:t>$html['title'] = "My web page";</a:t>
            </a:r>
          </a:p>
          <a:p>
            <a:r>
              <a:rPr lang="en-US" sz="1300" dirty="0"/>
              <a:t>$html['body'] = "... body of web page ...";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3E324-8BBC-3A41-8F02-3E6E0BA94719}" type="slidenum">
              <a:rPr lang="en-JP" smtClean="0"/>
              <a:t>41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9793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0744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8080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473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2784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3719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4394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586873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4563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4649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0423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7474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5576CE-73EB-EC46-BE68-51DD6BBCD28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7840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php.net/manual/en/datetime.format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cs.kent.edu/~nruan/form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t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4618-4080-4A40-BA5B-CF4324C6D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Design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60527-B817-4B24-BED1-300796F5E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Week 7</a:t>
            </a:r>
          </a:p>
          <a:p>
            <a:r>
              <a:rPr lang="en-US" dirty="0"/>
              <a:t>6 June2024 </a:t>
            </a:r>
          </a:p>
          <a:p>
            <a:endParaRPr lang="en-US" dirty="0"/>
          </a:p>
          <a:p>
            <a:r>
              <a:rPr lang="en-US" dirty="0"/>
              <a:t>Instructor: Dr. Peeraya Sripian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E0BC4-69FA-DA7D-1989-5FB7035C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8990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9C50-72B0-A44F-B7F5-92A343C4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Server-side scripting languages usage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97AE4-FED6-569A-649B-24D0EE9D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</a:t>
            </a:fld>
            <a:endParaRPr lang="en-JP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CC3508-A198-0341-AFF6-8229A3DDD3D1}"/>
              </a:ext>
            </a:extLst>
          </p:cNvPr>
          <p:cNvSpPr/>
          <p:nvPr/>
        </p:nvSpPr>
        <p:spPr>
          <a:xfrm>
            <a:off x="6469301" y="6492875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JP" dirty="0"/>
              <a:t>https://w3techs.com/technologies/details/pl-php/all/all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ECE40-2A72-B743-9DC7-2EA1C5085B0C}"/>
              </a:ext>
            </a:extLst>
          </p:cNvPr>
          <p:cNvSpPr txBox="1"/>
          <p:nvPr/>
        </p:nvSpPr>
        <p:spPr>
          <a:xfrm>
            <a:off x="385241" y="1607488"/>
            <a:ext cx="6617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Yes! PHP is not dead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Although it is not the best or the most modern language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PHP is used by 77.5% of all the websites whose server-side programming language we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0AACF-034B-65AB-5595-8FE06163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5980" y="2936644"/>
            <a:ext cx="5570020" cy="3531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143C6-F887-A6C0-606D-19BFF6240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1610" y="2527264"/>
            <a:ext cx="3804410" cy="3760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D4B0B-AD55-5479-A3A7-62974F0EF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522" y="1294470"/>
            <a:ext cx="2725874" cy="11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837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6B37-37D3-9E4F-9B64-6375FBBF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Sanitizing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079A8-2044-E544-910C-7F66BBE62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JP" dirty="0"/>
              <a:t>Handling user data is a security minefield – essential to learn to treat all such data with the utmost caution</a:t>
            </a:r>
          </a:p>
          <a:p>
            <a:r>
              <a:rPr lang="en-JP" dirty="0"/>
              <a:t>Sanitize user input to prevent potential hacking attempts such as</a:t>
            </a:r>
          </a:p>
          <a:p>
            <a:pPr lvl="1"/>
            <a:r>
              <a:rPr lang="en-JP" dirty="0"/>
              <a:t>Hacker can just use View Source jeopardize with your form to receive malicious input to your website</a:t>
            </a:r>
          </a:p>
          <a:p>
            <a:pPr lvl="1"/>
            <a:r>
              <a:rPr lang="en-JP" dirty="0"/>
              <a:t>JavaScript or MySQL script injection</a:t>
            </a:r>
          </a:p>
          <a:p>
            <a:r>
              <a:rPr lang="en-JP" dirty="0"/>
              <a:t>Instead of just read user input with this code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	$variable = $_POST['</a:t>
            </a:r>
            <a:r>
              <a:rPr lang="en-US" dirty="0" err="1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user_input</a:t>
            </a:r>
            <a:r>
              <a:rPr lang="en-US"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’];</a:t>
            </a:r>
          </a:p>
          <a:p>
            <a:r>
              <a:rPr lang="en-JP" dirty="0"/>
              <a:t>It is better to use PHP Filter to sanitize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ADF46-5D56-E59A-9611-12537624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28697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7BC5-3D78-C74F-A9A9-38890431B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PHP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8485-765D-2447-AFAB-6BEE12D8C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JP" dirty="0"/>
              <a:t>Validate and sanitize external input</a:t>
            </a:r>
          </a:p>
          <a:p>
            <a:r>
              <a:rPr lang="en-JP" dirty="0"/>
              <a:t>PHP filter extension has many functions needed for checking user input, easy data validation</a:t>
            </a:r>
          </a:p>
          <a:p>
            <a:r>
              <a:rPr lang="en-JP" dirty="0"/>
              <a:t>External input/data are</a:t>
            </a:r>
          </a:p>
          <a:p>
            <a:pPr lvl="1"/>
            <a:r>
              <a:rPr lang="en-JP" dirty="0"/>
              <a:t>User input from a HTML form</a:t>
            </a:r>
          </a:p>
          <a:p>
            <a:pPr lvl="1"/>
            <a:r>
              <a:rPr lang="en-JP" dirty="0"/>
              <a:t>Cookies</a:t>
            </a:r>
          </a:p>
          <a:p>
            <a:pPr lvl="1"/>
            <a:r>
              <a:rPr lang="en-JP" dirty="0"/>
              <a:t>Web services data</a:t>
            </a:r>
          </a:p>
          <a:p>
            <a:pPr lvl="1"/>
            <a:r>
              <a:rPr lang="en-JP" dirty="0"/>
              <a:t>Server variables</a:t>
            </a:r>
          </a:p>
          <a:p>
            <a:pPr lvl="1"/>
            <a:r>
              <a:rPr lang="en-JP" dirty="0"/>
              <a:t>Database query results</a:t>
            </a:r>
          </a:p>
          <a:p>
            <a:r>
              <a:rPr lang="en-JP" dirty="0"/>
              <a:t>You should always validate external data!</a:t>
            </a:r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16D85-A30C-5027-6F42-AFAD7DB6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904069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255F-E0C7-E947-8EBB-8265A884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PHP filter_var()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931E9-BB86-5F48-8572-15CE07737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</a:t>
            </a:r>
            <a:r>
              <a:rPr lang="en-JP" b="1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ilter_var() </a:t>
            </a:r>
            <a:r>
              <a:rPr lang="en-JP" dirty="0"/>
              <a:t>filters a single variable with a specified filter</a:t>
            </a:r>
          </a:p>
          <a:p>
            <a:r>
              <a:rPr lang="en-JP" dirty="0"/>
              <a:t>Example: remove all HTML tags from a string</a:t>
            </a:r>
          </a:p>
          <a:p>
            <a:endParaRPr lang="en-JP" dirty="0"/>
          </a:p>
          <a:p>
            <a:endParaRPr lang="en-JP" dirty="0"/>
          </a:p>
          <a:p>
            <a:endParaRPr lang="en-JP" dirty="0"/>
          </a:p>
          <a:p>
            <a:endParaRPr lang="en-JP" dirty="0"/>
          </a:p>
          <a:p>
            <a:endParaRPr lang="en-JP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FBFDC-7F3F-0325-76E6-FB7B1EED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102</a:t>
            </a:fld>
            <a:endParaRPr lang="en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4F3192C-5923-AA4A-A4FF-62EDE32DA767}"/>
              </a:ext>
            </a:extLst>
          </p:cNvPr>
          <p:cNvSpPr>
            <a:spLocks/>
          </p:cNvSpPr>
          <p:nvPr/>
        </p:nvSpPr>
        <p:spPr bwMode="auto">
          <a:xfrm>
            <a:off x="8610600" y="3613667"/>
            <a:ext cx="3206006" cy="59167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dk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Courier" pitchFamily="-84" charset="0"/>
              </a:rPr>
              <a:t>Hello World!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2B4A2-5688-6F4F-A33B-26B6F228E8BC}"/>
              </a:ext>
            </a:extLst>
          </p:cNvPr>
          <p:cNvSpPr txBox="1"/>
          <p:nvPr/>
        </p:nvSpPr>
        <p:spPr>
          <a:xfrm>
            <a:off x="8610600" y="3244334"/>
            <a:ext cx="132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10ABA-6FE0-22C7-9423-09637C09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6" y="3059668"/>
            <a:ext cx="6757155" cy="15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23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0810-0377-A940-8662-9AE91CE6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Sanitize and validate an email address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662EB-61CD-702A-4370-CAD9565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103</a:t>
            </a:fld>
            <a:endParaRPr lang="en-JP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31C40-BDB8-B148-A180-B3D91B7C7BC5}"/>
              </a:ext>
            </a:extLst>
          </p:cNvPr>
          <p:cNvSpPr txBox="1"/>
          <p:nvPr/>
        </p:nvSpPr>
        <p:spPr>
          <a:xfrm>
            <a:off x="5988423" y="1578647"/>
            <a:ext cx="5607231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When </a:t>
            </a:r>
            <a:r>
              <a:rPr lang="en-JP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$email = john.doe@example.com</a:t>
            </a:r>
            <a:br>
              <a:rPr lang="en-JP" dirty="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JP" dirty="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Output: 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</a:t>
            </a:r>
            <a:r>
              <a:rPr lang="en-JP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ohn.doe@example.com is a valid email address</a:t>
            </a:r>
          </a:p>
          <a:p>
            <a:endParaRPr lang="en-JP" dirty="0"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  <a:p>
            <a:r>
              <a:rPr lang="en-JP" dirty="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When </a:t>
            </a:r>
            <a:r>
              <a:rPr lang="en-JP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$email =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john.do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**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e@example.com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JP" dirty="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Output: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john.do**e@example.com is not a valid email address</a:t>
            </a:r>
          </a:p>
          <a:p>
            <a:endParaRPr lang="en-JP" dirty="0"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12DAF-36DE-574B-AF2C-58478D5B8B5E}"/>
              </a:ext>
            </a:extLst>
          </p:cNvPr>
          <p:cNvSpPr txBox="1"/>
          <p:nvPr/>
        </p:nvSpPr>
        <p:spPr>
          <a:xfrm>
            <a:off x="3849934" y="6308209"/>
            <a:ext cx="820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More functions in PHP filter: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https://www.w3schools.com/php/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php_ref_filter.asp</a:t>
            </a:r>
            <a:endParaRPr lang="en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290EA-04E2-B369-9297-5224C909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6" y="1549262"/>
            <a:ext cx="5236123" cy="4675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36A71D-2445-953C-8F0A-5A47034BE8D5}"/>
              </a:ext>
            </a:extLst>
          </p:cNvPr>
          <p:cNvSpPr txBox="1"/>
          <p:nvPr/>
        </p:nvSpPr>
        <p:spPr>
          <a:xfrm>
            <a:off x="11043479" y="455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11588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D936-DFFC-2D4D-AF59-355CFA3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Validating User Input with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89BB-D0E5-E54D-92BA-BBB906188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JavaScript validation – more like an assistance to users, not to your websites</a:t>
            </a:r>
          </a:p>
          <a:p>
            <a:r>
              <a:rPr lang="en-JP" dirty="0"/>
              <a:t>It should use for checking that fields do not left empty, or format of email address, or values within expected bounds</a:t>
            </a:r>
          </a:p>
          <a:p>
            <a:endParaRPr lang="en-JP" dirty="0"/>
          </a:p>
          <a:p>
            <a:r>
              <a:rPr lang="en-JP" dirty="0"/>
              <a:t>See provided code </a:t>
            </a:r>
            <a:r>
              <a:rPr lang="en-JP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validate.html</a:t>
            </a:r>
            <a:r>
              <a:rPr lang="en-JP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5793D-F1A2-B2F0-BD80-A83227C4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80531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B82E-6B42-5E4C-B7C1-D21B5136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Self-processing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CA866-32D6-0F4B-916F-72BF8B64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7111" cy="4351338"/>
          </a:xfrm>
        </p:spPr>
        <p:txBody>
          <a:bodyPr/>
          <a:lstStyle/>
          <a:p>
            <a:r>
              <a:rPr lang="en-JP" dirty="0"/>
              <a:t>One PHP page can be used to both generate a form and subsequently process it</a:t>
            </a:r>
          </a:p>
          <a:p>
            <a:r>
              <a:rPr lang="en-JP" dirty="0"/>
              <a:t>This example request with the GET method, prints a form that accept a temp (F)</a:t>
            </a:r>
          </a:p>
          <a:p>
            <a:r>
              <a:rPr lang="en-JP" dirty="0"/>
              <a:t>If called with POST, the page calculates and display temp (C)</a:t>
            </a:r>
          </a:p>
          <a:p>
            <a:endParaRPr lang="en-JP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B381E0-AD52-9D0B-5AB1-EB11DEF9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105</a:t>
            </a:fld>
            <a:endParaRPr lang="en-JP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DF5B8-D8A4-538F-59FB-AC00776869AF}"/>
              </a:ext>
            </a:extLst>
          </p:cNvPr>
          <p:cNvSpPr txBox="1"/>
          <p:nvPr/>
        </p:nvSpPr>
        <p:spPr>
          <a:xfrm>
            <a:off x="11043479" y="455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08E60-CD7D-ADE1-BB16-C81A51EF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37" y="1298712"/>
            <a:ext cx="5980205" cy="55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410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0898-110A-0C4F-83EC-95528BFD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Self-processing pages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C2E198-878E-CB4B-8688-70694F81B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97111" cy="5159791"/>
          </a:xfrm>
        </p:spPr>
        <p:txBody>
          <a:bodyPr>
            <a:normAutofit fontScale="92500" lnSpcReduction="20000"/>
          </a:bodyPr>
          <a:lstStyle/>
          <a:p>
            <a:r>
              <a:rPr lang="en-JP" dirty="0"/>
              <a:t>Another way to decide whether to display a form or process is to check whether parameters are supplied or not (</a:t>
            </a:r>
            <a:r>
              <a:rPr lang="en-JP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isset</a:t>
            </a:r>
            <a:r>
              <a:rPr lang="en-JP" dirty="0"/>
              <a:t>)</a:t>
            </a:r>
          </a:p>
          <a:p>
            <a:r>
              <a:rPr lang="en-JP" dirty="0"/>
              <a:t>This example page use GET to submit values and it uses the presence or absence of parameters to determine what to do</a:t>
            </a:r>
          </a:p>
          <a:p>
            <a:r>
              <a:rPr lang="en-JP" dirty="0"/>
              <a:t>The parameter values are copied to </a:t>
            </a:r>
            <a:r>
              <a:rPr lang="en-JP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$farenheit</a:t>
            </a:r>
            <a:r>
              <a:rPr lang="en-JP" dirty="0"/>
              <a:t>, </a:t>
            </a:r>
          </a:p>
          <a:p>
            <a:r>
              <a:rPr lang="en-JP" dirty="0"/>
              <a:t>We can also use </a:t>
            </a:r>
            <a:r>
              <a:rPr lang="en-JP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is_null </a:t>
            </a:r>
            <a:r>
              <a:rPr lang="en-JP" dirty="0"/>
              <a:t>to check </a:t>
            </a:r>
            <a:r>
              <a:rPr lang="en-JP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$farenheit </a:t>
            </a:r>
            <a:r>
              <a:rPr lang="en-JP" dirty="0"/>
              <a:t>before display the form or process the form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0AD6A7-A185-833C-FFB6-2E5E08CE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106</a:t>
            </a:fld>
            <a:endParaRPr lang="en-JP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D1717-75BC-9B73-94C9-1F20EDF806B8}"/>
              </a:ext>
            </a:extLst>
          </p:cNvPr>
          <p:cNvSpPr txBox="1"/>
          <p:nvPr/>
        </p:nvSpPr>
        <p:spPr>
          <a:xfrm>
            <a:off x="11043479" y="455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51D4B-0A19-6CE7-2CB2-F1683E38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38" y="1567001"/>
            <a:ext cx="6179562" cy="54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695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0A18-66C1-F347-BAD6-C8BF6F2E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Sticky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8C9DD-9024-7248-BFB1-4D2B20ABC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Many website use this technique</a:t>
            </a:r>
          </a:p>
          <a:p>
            <a:r>
              <a:rPr lang="en-JP" dirty="0"/>
              <a:t>The results of a query are accompanied by a search form (whose default values are those of the previous query)</a:t>
            </a:r>
          </a:p>
          <a:p>
            <a:r>
              <a:rPr lang="en-JP" dirty="0"/>
              <a:t>Example: google 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990E0-0D3E-CC23-670C-1330712E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107</a:t>
            </a:fld>
            <a:endParaRPr lang="en-JP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B88D3-E5E5-2B42-9750-E249CF37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7" y="4171794"/>
            <a:ext cx="6232851" cy="4010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47C43B-98B9-504A-BFD9-E78087930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7" y="4171794"/>
            <a:ext cx="5420178" cy="183200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94E32D9-0D95-4C42-AE74-2D9BF4CEC79F}"/>
              </a:ext>
            </a:extLst>
          </p:cNvPr>
          <p:cNvSpPr/>
          <p:nvPr/>
        </p:nvSpPr>
        <p:spPr>
          <a:xfrm>
            <a:off x="5120949" y="4716377"/>
            <a:ext cx="1420586" cy="91600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054769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AEFB-F48D-B041-BABD-8F7E2160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Sticky forms - implementation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0F35E4-C863-54FB-F752-31E68E05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108</a:t>
            </a:fld>
            <a:endParaRPr lang="en-JP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2F3CA-0096-5387-765A-7EBF2D0EB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44" y="1313692"/>
            <a:ext cx="6137178" cy="559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3F8418-1376-9CD8-6A9D-AF0183BE9CA9}"/>
              </a:ext>
            </a:extLst>
          </p:cNvPr>
          <p:cNvSpPr/>
          <p:nvPr/>
        </p:nvSpPr>
        <p:spPr>
          <a:xfrm>
            <a:off x="3371259" y="3755571"/>
            <a:ext cx="4889264" cy="214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DE6C06-72E9-E75E-F098-797FBFBC9064}"/>
              </a:ext>
            </a:extLst>
          </p:cNvPr>
          <p:cNvSpPr/>
          <p:nvPr/>
        </p:nvSpPr>
        <p:spPr>
          <a:xfrm>
            <a:off x="3198191" y="2760870"/>
            <a:ext cx="4889264" cy="525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840B9-578B-D324-2D3B-873E79A46E2C}"/>
              </a:ext>
            </a:extLst>
          </p:cNvPr>
          <p:cNvSpPr txBox="1"/>
          <p:nvPr/>
        </p:nvSpPr>
        <p:spPr>
          <a:xfrm>
            <a:off x="11043479" y="455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238303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9B37C68-AF54-C345-ACBD-403F8BDBF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666351"/>
            <a:ext cx="10558405" cy="3044335"/>
          </a:xfrm>
        </p:spPr>
        <p:txBody>
          <a:bodyPr anchor="b">
            <a:normAutofit/>
          </a:bodyPr>
          <a:lstStyle/>
          <a:p>
            <a:r>
              <a:rPr lang="en-JP" sz="4800">
                <a:solidFill>
                  <a:schemeClr val="bg1"/>
                </a:solidFill>
              </a:rPr>
              <a:t>End of the topic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FBC13FA-4450-8049-AC5C-235A0063E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866064"/>
            <a:ext cx="10558405" cy="223448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End of class 7</a:t>
            </a:r>
          </a:p>
          <a:p>
            <a:r>
              <a:rPr lang="en-US">
                <a:solidFill>
                  <a:schemeClr val="bg1"/>
                </a:solidFill>
              </a:rPr>
              <a:t>Next week: June, 13</a:t>
            </a:r>
          </a:p>
          <a:p>
            <a:r>
              <a:rPr lang="en-US">
                <a:solidFill>
                  <a:schemeClr val="bg1"/>
                </a:solidFill>
              </a:rPr>
              <a:t>PHP Fundamental 2</a:t>
            </a:r>
            <a:endParaRPr lang="en-JP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0F0DD-0082-2A42-7F4B-006DA221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2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5D5576CE-73EB-EC46-BE68-51DD6BBCD28D}" type="slidenum">
              <a:rPr lang="en-JP" sz="16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109</a:t>
            </a:fld>
            <a:endParaRPr lang="en-JP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2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0C63-CADE-EC4E-AA5F-ED0773A3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Bringing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32A6-7D61-4145-97C0-B52042AB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1250" cy="4764746"/>
          </a:xfrm>
        </p:spPr>
        <p:txBody>
          <a:bodyPr>
            <a:normAutofit fontScale="92500" lnSpcReduction="10000"/>
          </a:bodyPr>
          <a:lstStyle/>
          <a:p>
            <a:r>
              <a:rPr lang="en-JP" dirty="0"/>
              <a:t>PHP, MySQL, JavaScript (sometimes aided by jQuery or etc.), CSS, and HTML all work together to produce “dynamic web content”</a:t>
            </a:r>
          </a:p>
          <a:p>
            <a:pPr lvl="1"/>
            <a:endParaRPr lang="en-JP" dirty="0"/>
          </a:p>
          <a:p>
            <a:pPr lvl="1"/>
            <a:r>
              <a:rPr lang="en-JP" dirty="0"/>
              <a:t>PHP handles all main work on web server</a:t>
            </a:r>
          </a:p>
          <a:p>
            <a:pPr lvl="1"/>
            <a:endParaRPr lang="en-JP" dirty="0"/>
          </a:p>
          <a:p>
            <a:pPr lvl="1"/>
            <a:r>
              <a:rPr lang="en-JP" dirty="0"/>
              <a:t>MySQL manages all the data </a:t>
            </a:r>
          </a:p>
          <a:p>
            <a:pPr lvl="1"/>
            <a:endParaRPr lang="en-JP" dirty="0"/>
          </a:p>
          <a:p>
            <a:pPr lvl="1"/>
            <a:r>
              <a:rPr lang="en-JP" dirty="0"/>
              <a:t>CSS + JavaScript looks after web page presentation</a:t>
            </a:r>
          </a:p>
          <a:p>
            <a:pPr lvl="1"/>
            <a:endParaRPr lang="en-JP" dirty="0"/>
          </a:p>
          <a:p>
            <a:pPr lvl="1"/>
            <a:r>
              <a:rPr lang="en-JP" dirty="0"/>
              <a:t>JavaScript </a:t>
            </a:r>
            <a:r>
              <a:rPr lang="en-JP" dirty="0">
                <a:sym typeface="Wingdings" pitchFamily="2" charset="2"/>
              </a:rPr>
              <a:t> Talk to PHP code whenever it need to update something</a:t>
            </a:r>
          </a:p>
          <a:p>
            <a:pPr lvl="1"/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9CF1B-C10E-157E-32D3-F1DC9B0E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11</a:t>
            </a:fld>
            <a:endParaRPr lang="en-JP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3E0E2-3C20-CF48-9D13-19805684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1925637"/>
            <a:ext cx="3975100" cy="2178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4B71DF-DF5A-CB42-A421-07E94AFF80BD}"/>
              </a:ext>
            </a:extLst>
          </p:cNvPr>
          <p:cNvSpPr/>
          <p:nvPr/>
        </p:nvSpPr>
        <p:spPr>
          <a:xfrm>
            <a:off x="7369175" y="4339080"/>
            <a:ext cx="4552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Asynchronous communication in Gmail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915628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E61E86-CDBB-DE89-E684-F149800E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To do from now</a:t>
            </a:r>
          </a:p>
        </p:txBody>
      </p:sp>
      <p:pic>
        <p:nvPicPr>
          <p:cNvPr id="8" name="Picture 7" descr="Calendar on table">
            <a:extLst>
              <a:ext uri="{FF2B5EF4-FFF2-40B4-BE49-F238E27FC236}">
                <a16:creationId xmlns:a16="http://schemas.microsoft.com/office/drawing/2014/main" id="{0137CDF5-7583-8FA8-B0F8-3CF79607B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" r="37416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4FFAC-8FB5-1970-B13D-77951DB23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Check </a:t>
            </a:r>
            <a:r>
              <a:rPr lang="en-US" sz="2000" dirty="0" err="1"/>
              <a:t>Github</a:t>
            </a:r>
            <a:r>
              <a:rPr lang="en-US" sz="2000" dirty="0"/>
              <a:t> classroom for this week’s assignment explanation</a:t>
            </a:r>
          </a:p>
          <a:p>
            <a:r>
              <a:rPr lang="en-US" sz="2000" dirty="0"/>
              <a:t>Demo of how to submit your files </a:t>
            </a:r>
          </a:p>
          <a:p>
            <a:pPr marL="457200" lvl="1" indent="0">
              <a:buNone/>
            </a:pPr>
            <a:r>
              <a:rPr lang="en-US" sz="2000" dirty="0"/>
              <a:t>*Different from previous weeks from now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B679E-801E-C597-E674-5EE2073E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5576CE-73EB-EC46-BE68-51DD6BBCD28D}" type="slidenum">
              <a:rPr lang="en-JP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110</a:t>
            </a:fld>
            <a:endParaRPr lang="en-JP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0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4425-8BB1-A64A-A1EA-2E2113AE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Gmail username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22789-4C3F-3A49-A1D1-FE25B4FA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434513" cy="466725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JP" dirty="0"/>
              <a:t>Server outputs HTML to create web form</a:t>
            </a:r>
          </a:p>
          <a:p>
            <a:pPr marL="514350" indent="-514350">
              <a:buFont typeface="+mj-lt"/>
              <a:buAutoNum type="arabicPeriod"/>
            </a:pPr>
            <a:r>
              <a:rPr lang="en-JP" dirty="0"/>
              <a:t>Server attaches some JavaScript to monitor </a:t>
            </a:r>
            <a:br>
              <a:rPr lang="en-JP" dirty="0"/>
            </a:br>
            <a:r>
              <a:rPr lang="en-JP" dirty="0"/>
              <a:t>username input box, check for</a:t>
            </a:r>
          </a:p>
          <a:p>
            <a:pPr lvl="1"/>
            <a:r>
              <a:rPr lang="en-JP" dirty="0"/>
              <a:t>Typed text or not</a:t>
            </a:r>
          </a:p>
          <a:p>
            <a:pPr lvl="1"/>
            <a:r>
              <a:rPr lang="en-JP" dirty="0"/>
              <a:t>Input deselected or not</a:t>
            </a:r>
          </a:p>
          <a:p>
            <a:pPr marL="514350" indent="-514350">
              <a:buFont typeface="+mj-lt"/>
              <a:buAutoNum type="arabicPeriod"/>
            </a:pPr>
            <a:r>
              <a:rPr lang="en-JP" dirty="0"/>
              <a:t>When text has been entered and the field deselected, the JavaScript pass username to PHP script, wait for response</a:t>
            </a:r>
          </a:p>
          <a:p>
            <a:pPr marL="514350" indent="-514350">
              <a:buFont typeface="+mj-lt"/>
              <a:buAutoNum type="arabicPeriod"/>
            </a:pPr>
            <a:r>
              <a:rPr lang="en-JP" dirty="0"/>
              <a:t>Web server looks up username (taken yet?) and replies back to JavaScript</a:t>
            </a:r>
          </a:p>
          <a:p>
            <a:pPr marL="514350" indent="-514350">
              <a:buFont typeface="+mj-lt"/>
              <a:buAutoNum type="arabicPeriod"/>
            </a:pPr>
            <a:r>
              <a:rPr lang="en-JP" dirty="0"/>
              <a:t>JavaScript place indication text next to the username input box (available or not)</a:t>
            </a:r>
          </a:p>
          <a:p>
            <a:pPr marL="514350" indent="-514350">
              <a:buFont typeface="+mj-lt"/>
              <a:buAutoNum type="arabicPeriod"/>
            </a:pPr>
            <a:r>
              <a:rPr lang="en-JP" dirty="0"/>
              <a:t>If the username is not available, JavaScript interrupts the submission and reemphasizes (alert box?)</a:t>
            </a:r>
          </a:p>
          <a:p>
            <a:pPr marL="514350" indent="-514350">
              <a:buFont typeface="+mj-lt"/>
              <a:buAutoNum type="arabicPeriod"/>
            </a:pPr>
            <a:r>
              <a:rPr lang="en-JP" dirty="0"/>
              <a:t>Additional: suggest alternative username</a:t>
            </a:r>
          </a:p>
          <a:p>
            <a:pPr marL="0" indent="0">
              <a:buNone/>
            </a:pPr>
            <a:r>
              <a:rPr lang="en-JP" dirty="0"/>
              <a:t>* All of these take place in the background quitedly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0CF33-BA4F-F8A8-286F-141BAC3F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12</a:t>
            </a:fld>
            <a:endParaRPr lang="en-JP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BD291-3724-FA46-BE62-A235169F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63" y="496664"/>
            <a:ext cx="3975100" cy="21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00F6-32C2-0740-81F5-C913F609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Development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BAC2-1F8B-1E4B-9497-189D85F9C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JP" dirty="0"/>
              <a:t>WAMP, MAMP, LAMP : </a:t>
            </a:r>
          </a:p>
          <a:p>
            <a:pPr lvl="1"/>
            <a:r>
              <a:rPr lang="en-JP" dirty="0"/>
              <a:t>W: Windows | M: Mac | L: Linux</a:t>
            </a:r>
          </a:p>
          <a:p>
            <a:pPr lvl="1"/>
            <a:r>
              <a:rPr lang="en-JP" dirty="0"/>
              <a:t>A: Apache</a:t>
            </a:r>
          </a:p>
          <a:p>
            <a:pPr lvl="1"/>
            <a:r>
              <a:rPr lang="en-JP" dirty="0"/>
              <a:t>M: MySQL</a:t>
            </a:r>
          </a:p>
          <a:p>
            <a:pPr lvl="1"/>
            <a:r>
              <a:rPr lang="en-JP" dirty="0"/>
              <a:t>P: PHP</a:t>
            </a:r>
          </a:p>
          <a:p>
            <a:endParaRPr lang="en-JP" dirty="0"/>
          </a:p>
          <a:p>
            <a:r>
              <a:rPr lang="en-JP" dirty="0"/>
              <a:t>Packages that bind the bundles programs together to a single program</a:t>
            </a:r>
          </a:p>
          <a:p>
            <a:endParaRPr lang="en-JP" dirty="0"/>
          </a:p>
          <a:p>
            <a:r>
              <a:rPr lang="en-JP" dirty="0"/>
              <a:t>Recommended program: XAMPP</a:t>
            </a:r>
            <a:endParaRPr lang="en-US" dirty="0"/>
          </a:p>
          <a:p>
            <a:endParaRPr lang="en-US" dirty="0"/>
          </a:p>
          <a:p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825A4-B3A4-17F8-BFC8-8D8A3934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13</a:t>
            </a:fld>
            <a:endParaRPr lang="en-JP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C015DD-0989-4940-A0D4-D3B510CCA1A8}"/>
              </a:ext>
            </a:extLst>
          </p:cNvPr>
          <p:cNvSpPr/>
          <p:nvPr/>
        </p:nvSpPr>
        <p:spPr>
          <a:xfrm>
            <a:off x="3682484" y="5908746"/>
            <a:ext cx="4827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JP" dirty="0"/>
              <a:t>https://www.apachefriends.org/download.html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CD551-FE64-C041-A6D2-A7081BF5931E}"/>
              </a:ext>
            </a:extLst>
          </p:cNvPr>
          <p:cNvSpPr txBox="1"/>
          <p:nvPr/>
        </p:nvSpPr>
        <p:spPr>
          <a:xfrm>
            <a:off x="1265189" y="6379193"/>
            <a:ext cx="96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Note: Use Safari to open the link in Mac (I have a problem when use Chrome or Edge in Mac)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16C337-E649-D74A-A4C3-EDF8F37B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42" y="681037"/>
            <a:ext cx="1477329" cy="14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87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0A2B2-1FE0-9F4A-82B4-5B3372E5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097" y="1428750"/>
            <a:ext cx="9117807" cy="2105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766FF6-2FF8-C0CF-B15C-8A2DB8C1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4779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989E1-89DC-3242-A6AD-A8F79483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PHP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819FD8-7E4C-5545-94C2-FF1810643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96733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en-JP" dirty="0">
                <a:latin typeface="Verdana" panose="020B0604030504040204" pitchFamily="34" charset="0"/>
              </a:rPr>
              <a:t>PHP</a:t>
            </a:r>
          </a:p>
          <a:p>
            <a:pPr lvl="1"/>
            <a:r>
              <a:rPr lang="en-US" altLang="en-JP" dirty="0">
                <a:latin typeface="Verdana" panose="020B0604030504040204" pitchFamily="34" charset="0"/>
              </a:rPr>
              <a:t>recursive acronym for "PHP: Hypertext Preprocessor" </a:t>
            </a:r>
          </a:p>
          <a:p>
            <a:pPr lvl="1"/>
            <a:r>
              <a:rPr lang="en-US" altLang="en-JP" dirty="0">
                <a:latin typeface="Verdana" panose="020B0604030504040204" pitchFamily="34" charset="0"/>
              </a:rPr>
              <a:t>widely-used Open Source general-purpose scripting language </a:t>
            </a:r>
          </a:p>
          <a:p>
            <a:pPr lvl="1"/>
            <a:r>
              <a:rPr lang="en-US" altLang="en-JP" dirty="0">
                <a:latin typeface="Verdana" panose="020B0604030504040204" pitchFamily="34" charset="0"/>
              </a:rPr>
              <a:t>especially suited for Web development</a:t>
            </a:r>
          </a:p>
          <a:p>
            <a:pPr lvl="1"/>
            <a:r>
              <a:rPr lang="en-US" altLang="en-JP" dirty="0">
                <a:latin typeface="Verdana" panose="020B0604030504040204" pitchFamily="34" charset="0"/>
              </a:rPr>
              <a:t>can be embedded into HTML. </a:t>
            </a:r>
          </a:p>
          <a:p>
            <a:endParaRPr lang="en-CA" dirty="0"/>
          </a:p>
          <a:p>
            <a:r>
              <a:rPr lang="en-CA" dirty="0"/>
              <a:t>PHP scripts reside between reserved PHP tags</a:t>
            </a:r>
          </a:p>
          <a:p>
            <a:pPr lvl="1"/>
            <a:r>
              <a:rPr lang="en-CA" sz="2800" dirty="0"/>
              <a:t>This allows the programmer to embed PHP scripts within HTML pages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/>
            <a:endParaRPr lang="en-US" altLang="en-JP" dirty="0">
              <a:latin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7CF89-5A22-F2B6-42F4-2AC16878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15</a:t>
            </a:fld>
            <a:endParaRPr lang="en-JP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07ADA-8512-994A-A6EF-96016555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970" y="1887587"/>
            <a:ext cx="5087645" cy="2113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F395F5-E7B1-F740-911F-2D809E897332}"/>
              </a:ext>
            </a:extLst>
          </p:cNvPr>
          <p:cNvSpPr txBox="1"/>
          <p:nvPr/>
        </p:nvSpPr>
        <p:spPr>
          <a:xfrm>
            <a:off x="8424473" y="4198193"/>
            <a:ext cx="228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Save as </a:t>
            </a:r>
            <a:r>
              <a:rPr lang="en-US" dirty="0"/>
              <a:t>d</a:t>
            </a:r>
            <a:r>
              <a:rPr lang="en-JP" dirty="0"/>
              <a:t>emo.php</a:t>
            </a:r>
          </a:p>
        </p:txBody>
      </p:sp>
    </p:spTree>
    <p:extLst>
      <p:ext uri="{BB962C8B-B14F-4D97-AF65-F5344CB8AC3E}">
        <p14:creationId xmlns:p14="http://schemas.microsoft.com/office/powerpoint/2010/main" val="60995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PHP (cont’d)</a:t>
            </a:r>
            <a:endParaRPr lang="en-US" altLang="zh-CN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CA" dirty="0"/>
              <a:t>Interpreted language, scripts are parsed </a:t>
            </a:r>
            <a:r>
              <a:rPr lang="en-CA" b="1" dirty="0">
                <a:solidFill>
                  <a:schemeClr val="accent1"/>
                </a:solidFill>
              </a:rPr>
              <a:t>at run-time </a:t>
            </a:r>
            <a:r>
              <a:rPr lang="en-CA" dirty="0"/>
              <a:t>rather than compiled beforehand</a:t>
            </a:r>
          </a:p>
          <a:p>
            <a:endParaRPr lang="en-CA" dirty="0"/>
          </a:p>
          <a:p>
            <a:r>
              <a:rPr lang="en-CA" dirty="0"/>
              <a:t>Executed on the </a:t>
            </a:r>
            <a:r>
              <a:rPr lang="en-CA" b="1" dirty="0">
                <a:solidFill>
                  <a:schemeClr val="accent1"/>
                </a:solidFill>
              </a:rPr>
              <a:t>server-side</a:t>
            </a:r>
          </a:p>
          <a:p>
            <a:endParaRPr lang="en-CA" dirty="0"/>
          </a:p>
          <a:p>
            <a:r>
              <a:rPr lang="en-CA" dirty="0"/>
              <a:t>Source-code </a:t>
            </a:r>
            <a:r>
              <a:rPr lang="en-CA" b="1" dirty="0">
                <a:solidFill>
                  <a:schemeClr val="accent1"/>
                </a:solidFill>
              </a:rPr>
              <a:t>not</a:t>
            </a:r>
            <a:r>
              <a:rPr lang="en-CA" dirty="0"/>
              <a:t> </a:t>
            </a:r>
            <a:r>
              <a:rPr lang="en-CA" b="1" dirty="0">
                <a:solidFill>
                  <a:schemeClr val="accent1"/>
                </a:solidFill>
              </a:rPr>
              <a:t>visible</a:t>
            </a:r>
            <a:r>
              <a:rPr lang="en-CA" dirty="0"/>
              <a:t> by client</a:t>
            </a:r>
          </a:p>
          <a:p>
            <a:pPr lvl="1"/>
            <a:r>
              <a:rPr lang="en-CA" dirty="0"/>
              <a:t>‘View Source’ in browsers </a:t>
            </a:r>
            <a:r>
              <a:rPr lang="en-CA" b="1" dirty="0">
                <a:solidFill>
                  <a:schemeClr val="accent1"/>
                </a:solidFill>
              </a:rPr>
              <a:t>does</a:t>
            </a:r>
            <a:r>
              <a:rPr lang="en-CA" dirty="0"/>
              <a:t> </a:t>
            </a:r>
            <a:r>
              <a:rPr lang="en-CA" b="1" dirty="0">
                <a:solidFill>
                  <a:schemeClr val="accent1"/>
                </a:solidFill>
              </a:rPr>
              <a:t>not</a:t>
            </a:r>
            <a:r>
              <a:rPr lang="en-CA" dirty="0"/>
              <a:t> display the PHP code</a:t>
            </a:r>
          </a:p>
          <a:p>
            <a:endParaRPr lang="en-CA" dirty="0"/>
          </a:p>
          <a:p>
            <a:r>
              <a:rPr lang="en-CA" dirty="0"/>
              <a:t>Various built-in functions allow for fast development</a:t>
            </a:r>
          </a:p>
          <a:p>
            <a:endParaRPr lang="en-CA" dirty="0"/>
          </a:p>
          <a:p>
            <a:r>
              <a:rPr lang="en-CA" dirty="0"/>
              <a:t>Compatible with many popular databases</a:t>
            </a:r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74356-DD2C-36F9-A8B0-C15B6484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0085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PHP Overview</a:t>
            </a:r>
            <a:endParaRPr lang="th-TH" dirty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Easy learning</a:t>
            </a:r>
          </a:p>
          <a:p>
            <a:r>
              <a:rPr lang="en-US" altLang="zh-CN" dirty="0"/>
              <a:t>Syntax Perl- and C-like syntax. Relatively easy to learn.</a:t>
            </a:r>
          </a:p>
          <a:p>
            <a:r>
              <a:rPr lang="en-US" altLang="zh-CN" dirty="0"/>
              <a:t>Large function library</a:t>
            </a:r>
          </a:p>
          <a:p>
            <a:r>
              <a:rPr lang="en-US" altLang="zh-CN" dirty="0"/>
              <a:t>Embedded directly into HTML</a:t>
            </a:r>
          </a:p>
          <a:p>
            <a:r>
              <a:rPr lang="en-US" altLang="zh-CN" dirty="0"/>
              <a:t>Interpreted, no need to compile</a:t>
            </a:r>
          </a:p>
          <a:p>
            <a:r>
              <a:rPr lang="en-US" altLang="zh-CN" dirty="0"/>
              <a:t>Open Source server-side scripting language designed specifically for the web.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54E85-7035-7BD9-9E4A-99C354A1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2083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79412"/>
            <a:ext cx="10515600" cy="1325563"/>
          </a:xfrm>
        </p:spPr>
        <p:txBody>
          <a:bodyPr/>
          <a:lstStyle/>
          <a:p>
            <a:r>
              <a:rPr lang="en-US" altLang="zh-CN" dirty="0"/>
              <a:t>PHP Overview (</a:t>
            </a:r>
            <a:r>
              <a:rPr lang="en-US" altLang="zh-CN"/>
              <a:t>cont.)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39911"/>
            <a:ext cx="10515600" cy="477276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altLang="zh-CN" dirty="0"/>
              <a:t>Conceived in 1994</a:t>
            </a:r>
          </a:p>
          <a:p>
            <a:endParaRPr lang="en-US" altLang="zh-CN" dirty="0"/>
          </a:p>
          <a:p>
            <a:r>
              <a:rPr lang="en-US" altLang="zh-CN" dirty="0"/>
              <a:t>Outputs not only HTML but can output XML, images (JPG &amp; PNG), PDF files and even Flash movies all generated on the fly. Can write these files to the file system.</a:t>
            </a:r>
          </a:p>
          <a:p>
            <a:endParaRPr lang="en-US" altLang="zh-CN" dirty="0"/>
          </a:p>
          <a:p>
            <a:r>
              <a:rPr lang="en-US" altLang="zh-CN" dirty="0"/>
              <a:t>Supports a </a:t>
            </a:r>
            <a:r>
              <a:rPr lang="en-US" altLang="zh-CN" b="1" dirty="0">
                <a:solidFill>
                  <a:schemeClr val="accent1"/>
                </a:solidFill>
              </a:rPr>
              <a:t>wide-range </a:t>
            </a:r>
            <a:r>
              <a:rPr lang="en-US" altLang="zh-CN" dirty="0"/>
              <a:t>of databases (20+ODBC).</a:t>
            </a:r>
          </a:p>
          <a:p>
            <a:endParaRPr lang="en-US" altLang="zh-CN" dirty="0"/>
          </a:p>
          <a:p>
            <a:r>
              <a:rPr lang="en-US" altLang="zh-CN" dirty="0"/>
              <a:t>PHP also has support for talking to other services using protocols such as LDAP, IMAP, SNMP, NNTP, POP3, HTTP.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PHP is used by 77.5%*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of all the websites whose server-side programming language we know.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689AF-C608-452B-D9C5-10257E3A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18</a:t>
            </a:fld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F4AC1-30B1-9275-6BC7-12CDFC5E62FA}"/>
              </a:ext>
            </a:extLst>
          </p:cNvPr>
          <p:cNvSpPr txBox="1"/>
          <p:nvPr/>
        </p:nvSpPr>
        <p:spPr>
          <a:xfrm>
            <a:off x="8798312" y="642800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*Updated M</a:t>
            </a:r>
            <a:r>
              <a:rPr lang="en-US" dirty="0"/>
              <a:t>a</a:t>
            </a:r>
            <a:r>
              <a:rPr lang="en-JP" dirty="0"/>
              <a:t>y 2023</a:t>
            </a:r>
          </a:p>
        </p:txBody>
      </p:sp>
    </p:spTree>
    <p:extLst>
      <p:ext uri="{BB962C8B-B14F-4D97-AF65-F5344CB8AC3E}">
        <p14:creationId xmlns:p14="http://schemas.microsoft.com/office/powerpoint/2010/main" val="307944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000080"/>
                </a:solidFill>
              </a14:hiddenFill>
            </a:ext>
          </a:extLst>
        </p:spPr>
        <p:txBody>
          <a:bodyPr/>
          <a:lstStyle/>
          <a:p>
            <a:r>
              <a:rPr lang="en-CA" dirty="0"/>
              <a:t>What does PHP code look </a:t>
            </a:r>
            <a:r>
              <a:rPr lang="en-CA"/>
              <a:t>like?</a:t>
            </a:r>
            <a:endParaRPr lang="en-US" altLang="zh-CN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Structurally similar to C/C++</a:t>
            </a:r>
          </a:p>
          <a:p>
            <a:r>
              <a:rPr lang="en-CA" dirty="0"/>
              <a:t>Supports procedural and object-oriented paradigm (to some degree)</a:t>
            </a:r>
          </a:p>
          <a:p>
            <a:r>
              <a:rPr lang="en-CA" dirty="0"/>
              <a:t>All PHP statements end with a semi-colon</a:t>
            </a:r>
          </a:p>
          <a:p>
            <a:r>
              <a:rPr lang="en-CA" dirty="0"/>
              <a:t>Each PHP script must be enclosed in the reserved PHP tag</a:t>
            </a:r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F77593-2EC3-0810-CA3B-628FD848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19</a:t>
            </a:fld>
            <a:endParaRPr lang="en-JP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5351237" y="4745532"/>
            <a:ext cx="1489526" cy="12003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latin typeface="Courier New" panose="02070309020205020404" pitchFamily="49" charset="0"/>
              </a:defRPr>
            </a:lvl1pPr>
          </a:lstStyle>
          <a:p>
            <a:r>
              <a:rPr lang="en-CA"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&lt;?</a:t>
            </a:r>
            <a:r>
              <a:rPr lang="en-CA" sz="2400" dirty="0" err="1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php</a:t>
            </a:r>
            <a:endParaRPr lang="en-CA" sz="2400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en-CA"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  …</a:t>
            </a:r>
            <a:br>
              <a:rPr lang="en-CA"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</a:br>
            <a:r>
              <a:rPr lang="en-CA"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?&gt;</a:t>
            </a:r>
            <a:endParaRPr lang="en-US" altLang="zh-CN" sz="2400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44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E87-F814-B348-88EA-BA18FA2C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JP" dirty="0"/>
              <a:t>Course schedule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AE2E7-6E2E-B849-8628-76102078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</a:t>
            </a:fld>
            <a:endParaRPr lang="en-JP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F948B3-61EB-5F83-7642-A9CF46AC1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84354"/>
              </p:ext>
            </p:extLst>
          </p:nvPr>
        </p:nvGraphicFramePr>
        <p:xfrm>
          <a:off x="1763486" y="1165472"/>
          <a:ext cx="7805058" cy="5486392"/>
        </p:xfrm>
        <a:graphic>
          <a:graphicData uri="http://schemas.openxmlformats.org/drawingml/2006/table">
            <a:tbl>
              <a:tblPr/>
              <a:tblGrid>
                <a:gridCol w="598298">
                  <a:extLst>
                    <a:ext uri="{9D8B030D-6E8A-4147-A177-3AD203B41FA5}">
                      <a16:colId xmlns:a16="http://schemas.microsoft.com/office/drawing/2014/main" val="2758258446"/>
                    </a:ext>
                  </a:extLst>
                </a:gridCol>
                <a:gridCol w="516712">
                  <a:extLst>
                    <a:ext uri="{9D8B030D-6E8A-4147-A177-3AD203B41FA5}">
                      <a16:colId xmlns:a16="http://schemas.microsoft.com/office/drawing/2014/main" val="2586725886"/>
                    </a:ext>
                  </a:extLst>
                </a:gridCol>
                <a:gridCol w="6690048">
                  <a:extLst>
                    <a:ext uri="{9D8B030D-6E8A-4147-A177-3AD203B41FA5}">
                      <a16:colId xmlns:a16="http://schemas.microsoft.com/office/drawing/2014/main" val="878683327"/>
                    </a:ext>
                  </a:extLst>
                </a:gridCol>
              </a:tblGrid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>
                          <a:effectLst/>
                        </a:rPr>
                        <a:t>Week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>
                          <a:effectLst/>
                        </a:rPr>
                        <a:t>Date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dirty="0">
                          <a:effectLst/>
                        </a:rPr>
                        <a:t>Topic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567475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4/18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Intro to WWW, Intro to HTML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62807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4/25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CSS Fundamental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601006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l" rtl="0" fontAlgn="b"/>
                      <a:endParaRPr lang="en-US" sz="160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highlight>
                          <a:srgbClr val="F4CCCC"/>
                        </a:highlight>
                      </a:endParaRP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5/2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Holiday (GW)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712634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5/9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CSS and Bootstrap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922994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5/16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Work on midterm project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47156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5/23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COIL presentation submission of progress of midterm project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95451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6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5/30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Midterm project presentation week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645255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6/6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PHP fundamentals + Installation XAMPP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477865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6/13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PHP fundamentals 2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38414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6/20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mySQL fundamentals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16721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6/27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Assessing MySQL using PHP, MVC pattern + Intro of Final project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26373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11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7/4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Cookies, sessions, and authentication + Proposal of final project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326069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12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7/11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Javascript and PHP validation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33667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13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7/18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</a:rPr>
                        <a:t>Final project development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09841"/>
                  </a:ext>
                </a:extLst>
              </a:tr>
              <a:tr h="349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  <a:highlight>
                            <a:srgbClr val="D9EAD3"/>
                          </a:highlight>
                        </a:rPr>
                        <a:t>14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effectLst/>
                          <a:highlight>
                            <a:srgbClr val="D9EAD3"/>
                          </a:highlight>
                        </a:rPr>
                        <a:t>7/25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effectLst/>
                          <a:highlight>
                            <a:srgbClr val="D9EAD3"/>
                          </a:highlight>
                        </a:rPr>
                        <a:t>Final project presentation</a:t>
                      </a:r>
                    </a:p>
                  </a:txBody>
                  <a:tcPr marL="15423" marR="15423" marT="10282" marB="1028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4191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FAC6C85-A50B-4BC9-8C45-D73F8DCCFD9A}"/>
              </a:ext>
            </a:extLst>
          </p:cNvPr>
          <p:cNvSpPr/>
          <p:nvPr/>
        </p:nvSpPr>
        <p:spPr>
          <a:xfrm>
            <a:off x="1676399" y="3877322"/>
            <a:ext cx="7979232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B1608-5069-EBD1-51DB-54373C8560BF}"/>
              </a:ext>
            </a:extLst>
          </p:cNvPr>
          <p:cNvSpPr txBox="1"/>
          <p:nvPr/>
        </p:nvSpPr>
        <p:spPr>
          <a:xfrm>
            <a:off x="2329543" y="3184556"/>
            <a:ext cx="7326088" cy="369332"/>
          </a:xfrm>
          <a:prstGeom prst="rect">
            <a:avLst/>
          </a:prstGeom>
          <a:solidFill>
            <a:srgbClr val="F4CCCC"/>
          </a:solidFill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COIL 22 MAY 18:00-19:30 (counted as 1 class, replacing 23 May)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26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000080"/>
                </a:solidFill>
              </a14:hiddenFill>
            </a:ext>
          </a:extLst>
        </p:spPr>
        <p:txBody>
          <a:bodyPr/>
          <a:lstStyle/>
          <a:p>
            <a:r>
              <a:rPr lang="en-CA" dirty="0"/>
              <a:t>Comments </a:t>
            </a:r>
            <a:r>
              <a:rPr lang="en-CA"/>
              <a:t>in PHP</a:t>
            </a:r>
            <a:endParaRPr lang="en-US" altLang="zh-CN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There are 3 ways to write comments in PHP</a:t>
            </a:r>
          </a:p>
          <a:p>
            <a:r>
              <a:rPr lang="en-CA" dirty="0"/>
              <a:t>Standard C, C++, and shell comment symbols</a:t>
            </a:r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DE9316-FEBE-82AB-C70C-90F64B2D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20</a:t>
            </a:fld>
            <a:endParaRPr lang="en-JP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838200" y="3634244"/>
            <a:ext cx="10313233" cy="267765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JP"/>
            </a:defPPr>
            <a:lvl1pPr>
              <a:defRPr sz="2400" b="1">
                <a:latin typeface="Courier New" panose="02070309020205020404" pitchFamily="49" charset="0"/>
              </a:defRPr>
            </a:lvl1pPr>
          </a:lstStyle>
          <a:p>
            <a:r>
              <a:rPr lang="en-CA" dirty="0">
                <a:solidFill>
                  <a:schemeClr val="accent6">
                    <a:lumMod val="7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// C++ and Java-style comment (single line comment)</a:t>
            </a:r>
          </a:p>
          <a:p>
            <a:endParaRPr lang="en-CA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# Shell-style comments (single line comment)</a:t>
            </a:r>
          </a:p>
          <a:p>
            <a:endParaRPr lang="en-CA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/* C-style comments (block comment)</a:t>
            </a:r>
          </a:p>
          <a:p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    These can span multiple lines */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80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333399"/>
                </a:solidFill>
              </a14:hiddenFill>
            </a:ext>
          </a:extLst>
        </p:spPr>
        <p:txBody>
          <a:bodyPr/>
          <a:lstStyle/>
          <a:p>
            <a:r>
              <a:rPr lang="en-CA" dirty="0"/>
              <a:t>Variables </a:t>
            </a:r>
            <a:r>
              <a:rPr lang="en-CA"/>
              <a:t>in PHP</a:t>
            </a:r>
            <a:endParaRPr lang="en-US" altLang="zh-CN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CA" dirty="0"/>
              <a:t>PHP variables must begin with a “</a:t>
            </a: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</a:t>
            </a:r>
            <a:r>
              <a:rPr lang="en-CA" dirty="0"/>
              <a:t>” sign</a:t>
            </a:r>
          </a:p>
          <a:p>
            <a:endParaRPr lang="en-CA" dirty="0"/>
          </a:p>
          <a:p>
            <a:r>
              <a:rPr lang="en-CA" dirty="0"/>
              <a:t>Case-sensitive </a:t>
            </a: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$Foo != $foo != $</a:t>
            </a:r>
            <a:r>
              <a:rPr lang="en-CA" b="1" dirty="0" err="1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fOo</a:t>
            </a:r>
            <a:endParaRPr lang="en-CA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endParaRPr lang="en-CA" dirty="0"/>
          </a:p>
          <a:p>
            <a:r>
              <a:rPr lang="en-CA" dirty="0"/>
              <a:t>Global and locally-scoped variables</a:t>
            </a:r>
          </a:p>
          <a:p>
            <a:pPr lvl="1"/>
            <a:r>
              <a:rPr lang="en-CA" dirty="0"/>
              <a:t>Global variables can be used anywhere</a:t>
            </a:r>
          </a:p>
          <a:p>
            <a:pPr lvl="1"/>
            <a:r>
              <a:rPr lang="en-CA" dirty="0"/>
              <a:t>Local variables restricted to a function or class</a:t>
            </a:r>
          </a:p>
          <a:p>
            <a:endParaRPr lang="en-CA" dirty="0"/>
          </a:p>
          <a:p>
            <a:r>
              <a:rPr lang="en-CA" dirty="0"/>
              <a:t>Certain variable names reserved by PHP</a:t>
            </a:r>
          </a:p>
          <a:p>
            <a:pPr lvl="1"/>
            <a:r>
              <a:rPr lang="en-CA" dirty="0"/>
              <a:t>Form variables </a:t>
            </a:r>
            <a:r>
              <a:rPr lang="en-CA" sz="28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$_POST, $_GET</a:t>
            </a:r>
            <a:endParaRPr lang="en-CA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lvl="1"/>
            <a:r>
              <a:rPr lang="en-CA" dirty="0"/>
              <a:t>Server variables </a:t>
            </a:r>
            <a:r>
              <a:rPr lang="en-CA" sz="28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$_SERVER</a:t>
            </a:r>
            <a:endParaRPr lang="en-CA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lvl="1"/>
            <a:r>
              <a:rPr lang="en-CA" dirty="0"/>
              <a:t>Etc.</a:t>
            </a:r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6603B-90F7-2ED7-8C4F-046FCC1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95073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000080"/>
                </a:solidFill>
              </a14:hiddenFill>
            </a:ext>
          </a:extLst>
        </p:spPr>
        <p:txBody>
          <a:bodyPr/>
          <a:lstStyle/>
          <a:p>
            <a:r>
              <a:rPr lang="en-CA"/>
              <a:t>Variable usage</a:t>
            </a:r>
            <a:endParaRPr lang="en-US" altLang="zh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91129-102A-F642-9811-5AE39D34F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7582" y="2473693"/>
            <a:ext cx="6276835" cy="26515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F61F5-A5D0-9AAC-5DA4-B11E4055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084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333399"/>
                </a:solidFill>
              </a14:hiddenFill>
            </a:ext>
          </a:extLst>
        </p:spPr>
        <p:txBody>
          <a:bodyPr/>
          <a:lstStyle/>
          <a:p>
            <a:r>
              <a:rPr lang="en-CA" dirty="0"/>
              <a:t>Echo</a:t>
            </a:r>
            <a:endParaRPr lang="en-US" altLang="zh-CN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The PHP command ‘</a:t>
            </a: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</a:t>
            </a:r>
            <a:r>
              <a:rPr lang="en-CA" dirty="0"/>
              <a:t>’ is used to output the parameters passed to it</a:t>
            </a:r>
          </a:p>
          <a:p>
            <a:pPr lvl="1"/>
            <a:r>
              <a:rPr lang="en-CA" dirty="0"/>
              <a:t>The typical usage for this is to send data to the client’s web-browser</a:t>
            </a:r>
          </a:p>
          <a:p>
            <a:r>
              <a:rPr lang="en-CA" dirty="0"/>
              <a:t>Syntax</a:t>
            </a:r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void   echo (string arg1 [, string </a:t>
            </a:r>
            <a:r>
              <a:rPr lang="en-US" altLang="zh-CN" b="1" dirty="0" err="1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argn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...]) </a:t>
            </a:r>
          </a:p>
          <a:p>
            <a:pPr lvl="1"/>
            <a:r>
              <a:rPr lang="en-CA" dirty="0"/>
              <a:t>In practice, arguments are not passed in parentheses since echo is a language construct rather than an actual function</a:t>
            </a:r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C80E7-86C5-9F1D-FC31-25302225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5108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000080"/>
                </a:solidFill>
              </a14:hiddenFill>
            </a:ext>
          </a:extLst>
        </p:spPr>
        <p:txBody>
          <a:bodyPr/>
          <a:lstStyle/>
          <a:p>
            <a:r>
              <a:rPr lang="en-CA"/>
              <a:t>Echo example</a:t>
            </a:r>
            <a:endParaRPr lang="en-US" altLang="zh-CN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471409" y="1718443"/>
            <a:ext cx="6539118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Notice how </a:t>
            </a: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 ‘5x5=$foo’</a:t>
            </a:r>
            <a:r>
              <a:rPr lang="en-CA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CA" dirty="0"/>
              <a:t>outputs </a:t>
            </a: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$foo </a:t>
            </a:r>
            <a:r>
              <a:rPr lang="en-CA" dirty="0"/>
              <a:t>rather than replacing it with </a:t>
            </a: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25</a:t>
            </a:r>
          </a:p>
          <a:p>
            <a:r>
              <a:rPr lang="en-CA" dirty="0"/>
              <a:t>Strings in single quotes </a:t>
            </a: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(‘  ’)</a:t>
            </a:r>
            <a:r>
              <a:rPr lang="en-CA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CA" dirty="0"/>
              <a:t>are not interpreted or evaluated by PHP </a:t>
            </a:r>
          </a:p>
          <a:p>
            <a:r>
              <a:rPr lang="en-CA" dirty="0"/>
              <a:t>This is true for both variables and character escape-sequences (such as </a:t>
            </a: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\n</a:t>
            </a:r>
            <a:r>
              <a:rPr lang="en-CA" dirty="0"/>
              <a:t> or </a:t>
            </a:r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\\</a:t>
            </a:r>
            <a:r>
              <a:rPr lang="en-CA" dirty="0"/>
              <a:t>)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5CE8E-9EC4-A516-AF9A-68A54107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24</a:t>
            </a:fld>
            <a:endParaRPr lang="en-JP"/>
          </a:p>
        </p:txBody>
      </p:sp>
      <p:sp>
        <p:nvSpPr>
          <p:cNvPr id="2" name="TextBox 1"/>
          <p:cNvSpPr txBox="1"/>
          <p:nvPr/>
        </p:nvSpPr>
        <p:spPr>
          <a:xfrm>
            <a:off x="1364576" y="5723434"/>
            <a:ext cx="10365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 can also use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print</a:t>
            </a:r>
            <a:r>
              <a:rPr lang="en-US" sz="44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, </a:t>
            </a:r>
            <a:r>
              <a:rPr lang="en-US" sz="3600" b="1" dirty="0" err="1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printf</a:t>
            </a:r>
            <a:r>
              <a:rPr lang="en-US" sz="44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instead of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</a:t>
            </a:r>
            <a:endParaRPr lang="th-TH" sz="3600" b="1" dirty="0">
              <a:solidFill>
                <a:schemeClr val="accent4">
                  <a:lumMod val="75000"/>
                </a:schemeClr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A2A2-7412-AF4A-80FB-461D5FF8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3" y="2093425"/>
            <a:ext cx="4623792" cy="26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8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Operations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5901857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$a - $b </a:t>
            </a:r>
            <a:r>
              <a:rPr lang="en-US" dirty="0"/>
              <a:t>	// subtraction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$a * $b</a:t>
            </a:r>
            <a:r>
              <a:rPr lang="en-US" dirty="0"/>
              <a:t>	// multiplication</a:t>
            </a:r>
          </a:p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$a / $b</a:t>
            </a:r>
            <a:r>
              <a:rPr lang="en-US" dirty="0"/>
              <a:t>	// division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$a += 5</a:t>
            </a:r>
            <a:r>
              <a:rPr lang="en-US" dirty="0"/>
              <a:t>	// $a = $a+5 Also works for *= and /=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C3B29-089A-2457-BEE3-8041457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25</a:t>
            </a:fld>
            <a:endParaRPr lang="en-JP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F70A6-72AB-454A-8D82-5AE0D91A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88" y="1825625"/>
            <a:ext cx="41656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F1C47-60A3-A1D7-EB18-1617E9268540}"/>
              </a:ext>
            </a:extLst>
          </p:cNvPr>
          <p:cNvSpPr txBox="1"/>
          <p:nvPr/>
        </p:nvSpPr>
        <p:spPr>
          <a:xfrm>
            <a:off x="7563302" y="4767384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JP" dirty="0">
                <a:solidFill>
                  <a:srgbClr val="FF0000"/>
                </a:solidFill>
              </a:rPr>
              <a:t> and </a:t>
            </a:r>
            <a:r>
              <a:rPr lang="en-JP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JP" dirty="0">
                <a:solidFill>
                  <a:srgbClr val="FF0000"/>
                </a:solidFill>
              </a:rPr>
              <a:t> are similar</a:t>
            </a:r>
          </a:p>
        </p:txBody>
      </p:sp>
    </p:spTree>
    <p:extLst>
      <p:ext uri="{BB962C8B-B14F-4D97-AF65-F5344CB8AC3E}">
        <p14:creationId xmlns:p14="http://schemas.microsoft.com/office/powerpoint/2010/main" val="4183164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Use a period “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.</a:t>
            </a:r>
            <a:r>
              <a:rPr lang="en-US" dirty="0"/>
              <a:t>” to join strings into one.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173D4-0789-4FE4-28D5-7A94B050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26</a:t>
            </a:fld>
            <a:endParaRPr lang="en-JP"/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7997120" y="4001294"/>
            <a:ext cx="2104057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Hello PHP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B7841-C7E2-7E4D-865D-394E560DA7AC}"/>
              </a:ext>
            </a:extLst>
          </p:cNvPr>
          <p:cNvSpPr txBox="1"/>
          <p:nvPr/>
        </p:nvSpPr>
        <p:spPr>
          <a:xfrm>
            <a:off x="7997120" y="33952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CD64E-733B-364A-B6C4-75F7B692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68" y="2767654"/>
            <a:ext cx="48641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the Character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If the string has a set of double quotation marks that must remain visible, use the \ [backslash] before the quotation marks to ignore and display them.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C530A2-2A63-E9F2-A1A5-4652BB20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27</a:t>
            </a:fld>
            <a:endParaRPr lang="en-JP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9DC0D580-8CB4-CF43-B739-06EEAE1CB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034" y="4598006"/>
            <a:ext cx="3342612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“Computer Science”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6ECCA-6D01-F548-B096-24259458381F}"/>
              </a:ext>
            </a:extLst>
          </p:cNvPr>
          <p:cNvSpPr txBox="1"/>
          <p:nvPr/>
        </p:nvSpPr>
        <p:spPr>
          <a:xfrm>
            <a:off x="7081034" y="39919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F82DE-E94C-7C40-9D3E-13CFD2024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47" y="3675516"/>
            <a:ext cx="436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1752600" y="152400"/>
            <a:ext cx="8153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0"/>
              </a:spcBef>
            </a:pPr>
            <a:endParaRPr lang="en-US" altLang="zh-CN" sz="3600" b="1" dirty="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494675" y="2205038"/>
            <a:ext cx="5141626" cy="450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zh-CN" sz="2800" dirty="0"/>
              <a:t>Control Structures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zh-CN" sz="2800" dirty="0"/>
              <a:t>Grouped into conditional (branching) structures (e.g. if/else) and repetition structures (e.g. while loops).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zh-CN" sz="2800" dirty="0"/>
              <a:t>Example of if/else  statement </a:t>
            </a:r>
            <a:r>
              <a:rPr lang="en-US" altLang="zh-CN" sz="2800" dirty="0">
                <a:sym typeface="Wingdings" panose="05000000000000000000" pitchFamily="2" charset="2"/>
              </a:rPr>
              <a:t></a:t>
            </a:r>
            <a:endParaRPr lang="en-US" altLang="zh-CN" sz="2800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45C37-D755-1D40-A8CD-587EBE4F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 </a:t>
            </a:r>
            <a:r>
              <a:rPr lang="en-US" altLang="zh-CN"/>
              <a:t>Control </a:t>
            </a:r>
            <a:r>
              <a:rPr lang="en-US" altLang="zh-CN" dirty="0"/>
              <a:t>Structures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127C8-1173-B6E0-8C84-4DE23EE5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28</a:t>
            </a:fld>
            <a:endParaRPr lang="en-JP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FBAA5-F5BD-3F4A-81E0-965D63B2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725" y="2087724"/>
            <a:ext cx="5943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13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... Else...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if (condition)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		</a:t>
            </a:r>
            <a:r>
              <a:rPr lang="en-US" sz="2400" b="1" i="1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Statements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else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		</a:t>
            </a:r>
            <a:r>
              <a:rPr lang="en-US" sz="2400" b="1" i="1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Statement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C1454-2878-355E-E512-EDF3B4A6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29</a:t>
            </a:fld>
            <a:endParaRPr lang="en-JP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6730584" y="5597525"/>
            <a:ext cx="4953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 i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No THEN in PHP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5C179-D052-5E4C-A051-197C9B30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0" y="1553806"/>
            <a:ext cx="3594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5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EE13-EED2-3EC8-9027-A2F46D51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Midterm voting result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91764E-9B4F-2DA7-625B-72CBA68F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346" y="3988527"/>
            <a:ext cx="3650999" cy="24671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025FF-D3DB-4245-602E-3656768C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</a:t>
            </a:fld>
            <a:endParaRPr lang="en-JP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B8056-B65B-673A-A97D-BEF3024ACF1A}"/>
              </a:ext>
            </a:extLst>
          </p:cNvPr>
          <p:cNvSpPr txBox="1"/>
          <p:nvPr/>
        </p:nvSpPr>
        <p:spPr>
          <a:xfrm>
            <a:off x="1465199" y="1574098"/>
            <a:ext cx="2219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Top 3</a:t>
            </a: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8A9E6BE-7C87-BC1E-1B3D-EBDCA9227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1030"/>
              </p:ext>
            </p:extLst>
          </p:nvPr>
        </p:nvGraphicFramePr>
        <p:xfrm>
          <a:off x="1558805" y="2051152"/>
          <a:ext cx="3530390" cy="11226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65195">
                  <a:extLst>
                    <a:ext uri="{9D8B030D-6E8A-4147-A177-3AD203B41FA5}">
                      <a16:colId xmlns:a16="http://schemas.microsoft.com/office/drawing/2014/main" val="365469699"/>
                    </a:ext>
                  </a:extLst>
                </a:gridCol>
                <a:gridCol w="1765195">
                  <a:extLst>
                    <a:ext uri="{9D8B030D-6E8A-4147-A177-3AD203B41FA5}">
                      <a16:colId xmlns:a16="http://schemas.microsoft.com/office/drawing/2014/main" val="2666863047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278359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Z123291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4.528302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24251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Z524026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4.54717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2363343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Z124008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4.773585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168041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64242B5-BC10-BF75-75F8-EE7636E21E74}"/>
              </a:ext>
            </a:extLst>
          </p:cNvPr>
          <p:cNvSpPr txBox="1"/>
          <p:nvPr/>
        </p:nvSpPr>
        <p:spPr>
          <a:xfrm>
            <a:off x="2263284" y="3429000"/>
            <a:ext cx="383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Congratulations!!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8507E2-92DA-9BA2-839A-579E4079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08" y="188205"/>
            <a:ext cx="3697025" cy="18798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6F0030-D753-7FB8-3D51-52EC01FED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24" y="2145852"/>
            <a:ext cx="3707876" cy="1879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E74FA0-BD19-5007-2AE2-B4CF7072D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942" y="4201161"/>
            <a:ext cx="3738894" cy="18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9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Switch….case….</a:t>
            </a:r>
            <a:endParaRPr lang="th-TH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35492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switch(expr)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 case (condition):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2400" b="1" i="1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Statements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	break;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 case (condition):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2400" b="1" i="1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Statements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	break;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 default :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	</a:t>
            </a:r>
            <a:r>
              <a:rPr lang="en-US" sz="2400" b="1" i="1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Statements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C2577-F824-7780-0E7C-4CB1B93F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30</a:t>
            </a:fld>
            <a:endParaRPr lang="en-JP"/>
          </a:p>
        </p:txBody>
      </p:sp>
      <p:sp>
        <p:nvSpPr>
          <p:cNvPr id="6" name="TextBox 5"/>
          <p:cNvSpPr txBox="1"/>
          <p:nvPr/>
        </p:nvSpPr>
        <p:spPr>
          <a:xfrm>
            <a:off x="6203564" y="872967"/>
            <a:ext cx="548900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Can also use with string </a:t>
            </a:r>
            <a:r>
              <a:rPr lang="en-US" dirty="0" err="1"/>
              <a:t>eg</a:t>
            </a:r>
            <a:r>
              <a:rPr lang="en-US" dirty="0"/>
              <a:t>… case(“boy”), case(“girl”)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A7C39-915B-E74D-9441-8B0DF89A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732" y="2175203"/>
            <a:ext cx="2667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while (condition)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 </a:t>
            </a:r>
            <a:r>
              <a:rPr lang="en-US" sz="2400" b="1" i="1" dirty="0">
                <a:solidFill>
                  <a:schemeClr val="accent4">
                    <a:lumMod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Statements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E8275-B316-3317-00F0-0E6DE74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31</a:t>
            </a:fld>
            <a:endParaRPr lang="en-JP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679823" y="5495535"/>
            <a:ext cx="57912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JP"/>
            </a:defPPr>
            <a:lvl1pPr>
              <a:defRPr sz="20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hello PHP. hello PHP. hello PHP.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672EA-4D7D-FD40-8C44-4BE0911D2255}"/>
              </a:ext>
            </a:extLst>
          </p:cNvPr>
          <p:cNvSpPr txBox="1"/>
          <p:nvPr/>
        </p:nvSpPr>
        <p:spPr>
          <a:xfrm>
            <a:off x="679823" y="51270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3C068-2221-A841-9C2F-4549C040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999" y="1828800"/>
            <a:ext cx="3390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54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For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E3C10-23BC-3500-02BD-0831D561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32</a:t>
            </a:fld>
            <a:endParaRPr lang="en-JP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77334" y="2160589"/>
            <a:ext cx="52662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ts val="1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  <a:latin typeface="Courier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for(expr1; expr2; expr3)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Statements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F2FE8-38A5-7941-B249-0E706B7D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109" y="1149869"/>
            <a:ext cx="4000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54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operator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==</a:t>
            </a:r>
            <a:r>
              <a:rPr lang="en-US" sz="2600" b="1" dirty="0">
                <a:solidFill>
                  <a:srgbClr val="FF0000"/>
                </a:solidFill>
                <a:latin typeface="Courier New" panose="02070309020205020404" pitchFamily="49" charset="0"/>
              </a:rPr>
              <a:t> 				</a:t>
            </a:r>
            <a:r>
              <a:rPr lang="en-US" sz="2800" b="1" dirty="0">
                <a:solidFill>
                  <a:schemeClr val="tx1"/>
                </a:solidFill>
              </a:rPr>
              <a:t>equal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!=</a:t>
            </a:r>
            <a:r>
              <a:rPr lang="en-US" sz="2600" b="1" dirty="0">
                <a:solidFill>
                  <a:srgbClr val="FF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b="1" dirty="0">
                <a:solidFill>
                  <a:schemeClr val="tx1"/>
                </a:solidFill>
              </a:rPr>
              <a:t>OR</a:t>
            </a:r>
            <a:r>
              <a:rPr lang="en-US" sz="2600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&lt;&gt;</a:t>
            </a:r>
            <a:r>
              <a:rPr lang="en-US" sz="2600" b="1" dirty="0">
                <a:solidFill>
                  <a:srgbClr val="FF0000"/>
                </a:solidFill>
                <a:latin typeface="Courier New" panose="02070309020205020404" pitchFamily="49" charset="0"/>
              </a:rPr>
              <a:t> 		</a:t>
            </a:r>
            <a:r>
              <a:rPr lang="en-US" sz="2800" b="1" dirty="0">
                <a:solidFill>
                  <a:schemeClr val="tx1"/>
                </a:solidFill>
              </a:rPr>
              <a:t>not equal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lang="en-US" sz="2600" b="1" dirty="0">
                <a:solidFill>
                  <a:srgbClr val="FF0000"/>
                </a:solidFill>
                <a:latin typeface="Courier New" panose="02070309020205020404" pitchFamily="49" charset="0"/>
              </a:rPr>
              <a:t> 				</a:t>
            </a:r>
            <a:r>
              <a:rPr lang="en-US" sz="2800" b="1" dirty="0">
                <a:solidFill>
                  <a:schemeClr val="tx1"/>
                </a:solidFill>
              </a:rPr>
              <a:t>less than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  <a:r>
              <a:rPr lang="en-US" sz="2600" b="1" dirty="0">
                <a:solidFill>
                  <a:srgbClr val="FF0000"/>
                </a:solidFill>
                <a:latin typeface="Courier New" panose="02070309020205020404" pitchFamily="49" charset="0"/>
              </a:rPr>
              <a:t> 				</a:t>
            </a:r>
            <a:r>
              <a:rPr lang="en-US" sz="2800" b="1" dirty="0">
                <a:solidFill>
                  <a:schemeClr val="tx1"/>
                </a:solidFill>
              </a:rPr>
              <a:t>more than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&lt;= </a:t>
            </a:r>
            <a:r>
              <a:rPr lang="en-US" sz="2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	</a:t>
            </a:r>
            <a:r>
              <a:rPr lang="en-US" sz="2800" b="1" dirty="0">
                <a:solidFill>
                  <a:schemeClr val="tx1"/>
                </a:solidFill>
              </a:rPr>
              <a:t>less than or equal to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&gt;=</a:t>
            </a:r>
            <a:r>
              <a:rPr lang="en-US" sz="2600" b="1" dirty="0">
                <a:solidFill>
                  <a:srgbClr val="FF0000"/>
                </a:solidFill>
                <a:latin typeface="Courier New" panose="02070309020205020404" pitchFamily="49" charset="0"/>
              </a:rPr>
              <a:t> 				</a:t>
            </a:r>
            <a:r>
              <a:rPr lang="en-US" sz="2800" b="1" dirty="0">
                <a:solidFill>
                  <a:schemeClr val="tx1"/>
                </a:solidFill>
              </a:rPr>
              <a:t>more than or equal to</a:t>
            </a:r>
          </a:p>
          <a:p>
            <a:pPr marL="0" indent="0">
              <a:buNone/>
            </a:pPr>
            <a:endParaRPr lang="th-TH" sz="26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C1B70-1272-5811-9D6B-C79324FD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80389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8E21-F4B4-F249-A713-C26750347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&amp;&amp;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	</a:t>
            </a:r>
            <a:r>
              <a:rPr lang="en-US" sz="3200" b="1" dirty="0"/>
              <a:t>OR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and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			</a:t>
            </a:r>
            <a:r>
              <a:rPr lang="en-US" sz="3200" b="1" dirty="0"/>
              <a:t>And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||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	</a:t>
            </a:r>
            <a:r>
              <a:rPr lang="en-US" sz="3200" b="1" dirty="0"/>
              <a:t>OR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or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			</a:t>
            </a:r>
            <a:r>
              <a:rPr lang="en-US" sz="3200" b="1" dirty="0"/>
              <a:t>Or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!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					</a:t>
            </a:r>
            <a:r>
              <a:rPr lang="en-US" sz="3200" b="1" dirty="0"/>
              <a:t>Not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^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	</a:t>
            </a:r>
            <a:r>
              <a:rPr lang="en-US" sz="3200" b="1" dirty="0"/>
              <a:t>OR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xor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			</a:t>
            </a:r>
            <a:r>
              <a:rPr lang="en-US" sz="3200" b="1" dirty="0"/>
              <a:t>Exclusive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/>
              <a:t>Or</a:t>
            </a:r>
          </a:p>
          <a:p>
            <a:endParaRPr lang="en-US" sz="3200" b="1" dirty="0"/>
          </a:p>
          <a:p>
            <a:pPr marL="0" indent="0">
              <a:buFont typeface="Wingdings 3" charset="2"/>
              <a:buNone/>
            </a:pPr>
            <a:endParaRPr lang="th-TH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846E1-63A9-D82D-36B6-90C7DBCF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34</a:t>
            </a:fld>
            <a:endParaRPr lang="en-JP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94691" y="2083098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th-TH" sz="26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4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statements that performs a particular function and optionally returns a value.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Less typing</a:t>
            </a:r>
          </a:p>
          <a:p>
            <a:pPr lvl="1"/>
            <a:r>
              <a:rPr lang="en-US" dirty="0"/>
              <a:t>Reduce syntax and other programming errors</a:t>
            </a:r>
          </a:p>
          <a:p>
            <a:pPr lvl="1"/>
            <a:r>
              <a:rPr lang="en-US" dirty="0"/>
              <a:t>Decrease the loading time of program files</a:t>
            </a:r>
          </a:p>
          <a:p>
            <a:pPr lvl="1"/>
            <a:r>
              <a:rPr lang="en-US" dirty="0"/>
              <a:t>Decrease execution time (function is compiled only once)</a:t>
            </a:r>
          </a:p>
          <a:p>
            <a:pPr lvl="1"/>
            <a:r>
              <a:rPr lang="en-US" dirty="0"/>
              <a:t>Accept arguments and can be used for general or specific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D789-D2E7-B5BE-279F-C33C501F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4638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Functions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52EE-F07A-9740-A442-99FEE786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350"/>
            <a:ext cx="11449050" cy="4351338"/>
          </a:xfrm>
        </p:spPr>
        <p:txBody>
          <a:bodyPr/>
          <a:lstStyle/>
          <a:p>
            <a:r>
              <a:rPr lang="en-US" dirty="0"/>
              <a:t>PHP comes with hundreds of ready-made, built in function</a:t>
            </a:r>
          </a:p>
          <a:p>
            <a:pPr lvl="1"/>
            <a:r>
              <a:rPr lang="en-US" b="1" dirty="0">
                <a:latin typeface="+mj-lt"/>
              </a:rPr>
              <a:t>Example: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 date("l"); 		// Displays the day of the week</a:t>
            </a:r>
          </a:p>
          <a:p>
            <a:pPr marL="457200" lvl="1" indent="0">
              <a:buNone/>
            </a:pP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phpinfo</a:t>
            </a: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 </a:t>
            </a: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strrev</a:t>
            </a: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(" .</a:t>
            </a: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dlrow</a:t>
            </a: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olleH</a:t>
            </a: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"); 	// Reverse string // Hello world.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 </a:t>
            </a: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str_repeat</a:t>
            </a: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("Hip ", 2); 	// Repeat string // Hip </a:t>
            </a: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Hip</a:t>
            </a:r>
            <a:endParaRPr lang="en-US" sz="1800" b="1" dirty="0">
              <a:solidFill>
                <a:schemeClr val="accent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 </a:t>
            </a: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strtoupper</a:t>
            </a: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("hooray!"); 	// String to uppercase // HOORAY!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 </a:t>
            </a: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strtolower</a:t>
            </a: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(“</a:t>
            </a: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HOOrAY</a:t>
            </a: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!"); 	// String to lowercase // hooray!)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 </a:t>
            </a:r>
            <a:r>
              <a:rPr lang="en-US" sz="18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ucfirst</a:t>
            </a:r>
            <a:r>
              <a:rPr lang="en-US" sz="1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(“hello”); // First character of a string to uppercase // Hello</a:t>
            </a:r>
          </a:p>
          <a:p>
            <a:r>
              <a:rPr lang="en-US" dirty="0"/>
              <a:t>Can take any number of arguments, including zero</a:t>
            </a:r>
          </a:p>
          <a:p>
            <a:endParaRPr lang="en-US" b="1" dirty="0">
              <a:solidFill>
                <a:schemeClr val="accent1"/>
              </a:solidFill>
              <a:latin typeface="Courier"/>
            </a:endParaRPr>
          </a:p>
          <a:p>
            <a:endParaRPr lang="en-US" b="1" dirty="0">
              <a:latin typeface="Courie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E04F9-483A-BD4F-96A1-327B8A16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78968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154" y="2398933"/>
            <a:ext cx="6438900" cy="1979612"/>
          </a:xfrm>
        </p:spPr>
        <p:txBody>
          <a:bodyPr>
            <a:normAutofit/>
          </a:bodyPr>
          <a:lstStyle/>
          <a:p>
            <a:pPr marL="0" indent="0">
              <a:lnSpc>
                <a:spcPts val="1000"/>
              </a:lnSpc>
              <a:buNone/>
            </a:pPr>
            <a:r>
              <a:rPr lang="en-US" sz="1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function </a:t>
            </a:r>
            <a:r>
              <a:rPr lang="en-US" sz="1600" b="1" i="1" dirty="0" err="1">
                <a:solidFill>
                  <a:schemeClr val="accent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function_name</a:t>
            </a:r>
            <a:r>
              <a:rPr lang="en-US" sz="1600" b="1" dirty="0">
                <a:solidFill>
                  <a:srgbClr val="FF0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(</a:t>
            </a:r>
            <a:r>
              <a:rPr lang="en-US" sz="1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[parameter [, ...]]</a:t>
            </a:r>
            <a:r>
              <a:rPr lang="en-US" sz="1600" b="1" dirty="0">
                <a:solidFill>
                  <a:srgbClr val="FF0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)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US" sz="1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{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US" sz="1600" b="1" i="1" dirty="0">
                <a:solidFill>
                  <a:schemeClr val="accent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 Statements;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US" sz="1600" b="1" i="1" dirty="0">
                <a:solidFill>
                  <a:schemeClr val="accent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 </a:t>
            </a:r>
            <a:r>
              <a:rPr lang="en-US" sz="1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return </a:t>
            </a:r>
            <a:r>
              <a:rPr lang="en-US" sz="1600" b="1" i="1" dirty="0">
                <a:solidFill>
                  <a:schemeClr val="accent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statement</a:t>
            </a:r>
            <a:r>
              <a:rPr lang="en-US" sz="1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;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US" sz="1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}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BD7F06D-CE12-2DBA-9C1B-43F6B810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37</a:t>
            </a:fld>
            <a:endParaRPr lang="en-JP"/>
          </a:p>
        </p:txBody>
      </p:sp>
      <p:sp>
        <p:nvSpPr>
          <p:cNvPr id="4" name="Rectangle 3"/>
          <p:cNvSpPr/>
          <p:nvPr/>
        </p:nvSpPr>
        <p:spPr>
          <a:xfrm>
            <a:off x="1513629" y="2273521"/>
            <a:ext cx="1162050" cy="338137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70704" y="2440208"/>
            <a:ext cx="523875" cy="1762125"/>
          </a:xfrm>
          <a:custGeom>
            <a:avLst/>
            <a:gdLst>
              <a:gd name="connsiteX0" fmla="*/ 504825 w 523875"/>
              <a:gd name="connsiteY0" fmla="*/ 0 h 1762125"/>
              <a:gd name="connsiteX1" fmla="*/ 0 w 523875"/>
              <a:gd name="connsiteY1" fmla="*/ 0 h 1762125"/>
              <a:gd name="connsiteX2" fmla="*/ 0 w 523875"/>
              <a:gd name="connsiteY2" fmla="*/ 1762125 h 1762125"/>
              <a:gd name="connsiteX3" fmla="*/ 523875 w 523875"/>
              <a:gd name="connsiteY3" fmla="*/ 1762125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" h="1762125">
                <a:moveTo>
                  <a:pt x="504825" y="0"/>
                </a:moveTo>
                <a:lnTo>
                  <a:pt x="0" y="0"/>
                </a:lnTo>
                <a:lnTo>
                  <a:pt x="0" y="1762125"/>
                </a:lnTo>
                <a:lnTo>
                  <a:pt x="523875" y="1762125"/>
                </a:ln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94579" y="4009213"/>
            <a:ext cx="344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definition starts with “function”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5204" y="2273521"/>
            <a:ext cx="1600200" cy="338137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46854" y="2030633"/>
            <a:ext cx="2838450" cy="2733675"/>
          </a:xfrm>
          <a:custGeom>
            <a:avLst/>
            <a:gdLst>
              <a:gd name="connsiteX0" fmla="*/ 2838450 w 2838450"/>
              <a:gd name="connsiteY0" fmla="*/ 228600 h 2733675"/>
              <a:gd name="connsiteX1" fmla="*/ 2838450 w 2838450"/>
              <a:gd name="connsiteY1" fmla="*/ 0 h 2733675"/>
              <a:gd name="connsiteX2" fmla="*/ 0 w 2838450"/>
              <a:gd name="connsiteY2" fmla="*/ 0 h 2733675"/>
              <a:gd name="connsiteX3" fmla="*/ 0 w 2838450"/>
              <a:gd name="connsiteY3" fmla="*/ 2733675 h 2733675"/>
              <a:gd name="connsiteX4" fmla="*/ 857250 w 2838450"/>
              <a:gd name="connsiteY4" fmla="*/ 2733675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8450" h="2733675">
                <a:moveTo>
                  <a:pt x="2838450" y="228600"/>
                </a:moveTo>
                <a:lnTo>
                  <a:pt x="2838450" y="0"/>
                </a:lnTo>
                <a:lnTo>
                  <a:pt x="0" y="0"/>
                </a:lnTo>
                <a:lnTo>
                  <a:pt x="0" y="2733675"/>
                </a:lnTo>
                <a:lnTo>
                  <a:pt x="857250" y="2733675"/>
                </a:ln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3154" y="4587857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name (must start with a letter or underscore _)</a:t>
            </a:r>
          </a:p>
          <a:p>
            <a:r>
              <a:rPr lang="en-US" dirty="0"/>
              <a:t>Parentheses</a:t>
            </a:r>
            <a:r>
              <a:rPr lang="en-US" b="1" dirty="0">
                <a:solidFill>
                  <a:srgbClr val="FF0000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()</a:t>
            </a:r>
            <a:r>
              <a:rPr lang="en-US" dirty="0"/>
              <a:t> are required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56008" y="2278285"/>
            <a:ext cx="2286846" cy="338137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552229" y="1543050"/>
            <a:ext cx="896196" cy="716183"/>
          </a:xfrm>
          <a:custGeom>
            <a:avLst/>
            <a:gdLst>
              <a:gd name="connsiteX0" fmla="*/ 0 w 2305050"/>
              <a:gd name="connsiteY0" fmla="*/ 228600 h 228600"/>
              <a:gd name="connsiteX1" fmla="*/ 0 w 2305050"/>
              <a:gd name="connsiteY1" fmla="*/ 0 h 228600"/>
              <a:gd name="connsiteX2" fmla="*/ 2305050 w 23050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228600">
                <a:moveTo>
                  <a:pt x="0" y="228600"/>
                </a:moveTo>
                <a:lnTo>
                  <a:pt x="0" y="0"/>
                </a:lnTo>
                <a:lnTo>
                  <a:pt x="2305050" y="0"/>
                </a:ln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48425" y="1107303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  <a:p>
            <a:r>
              <a:rPr lang="en-US" dirty="0"/>
              <a:t>One or more parameters</a:t>
            </a:r>
          </a:p>
          <a:p>
            <a:r>
              <a:rPr lang="en-US" dirty="0"/>
              <a:t>Separated by commas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876" y="2616422"/>
            <a:ext cx="4320124" cy="2495045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962054" y="5463900"/>
            <a:ext cx="3318084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JP"/>
            </a:defPPr>
            <a:lvl1pPr>
              <a:defRPr sz="20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William Henry Gates</a:t>
            </a:r>
            <a:endParaRPr lang="en-US" altLang="zh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672EA-4D7D-FD40-8C44-4BE0911D2255}"/>
              </a:ext>
            </a:extLst>
          </p:cNvPr>
          <p:cNvSpPr txBox="1"/>
          <p:nvPr/>
        </p:nvSpPr>
        <p:spPr>
          <a:xfrm>
            <a:off x="7962054" y="5095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62054" y="5828298"/>
            <a:ext cx="3917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Users often leave their Caps Lock key on, or accidentally insert capital letters in the wrong places.</a:t>
            </a:r>
          </a:p>
        </p:txBody>
      </p:sp>
    </p:spTree>
    <p:extLst>
      <p:ext uri="{BB962C8B-B14F-4D97-AF65-F5344CB8AC3E}">
        <p14:creationId xmlns:p14="http://schemas.microsoft.com/office/powerpoint/2010/main" val="271959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PHP Arrays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An array can store one or more values in a single variable name.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element in the array is assigned its own ID so that it can be easily accessed.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$array[key] = value;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918A6-B9B1-173D-DE3D-DD2A2F73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70694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4115-EF83-DD4F-9FCD-C0F32F05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Numerical Indexes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D2192-902E-9593-E7C5-C361B0BD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39</a:t>
            </a:fld>
            <a:endParaRPr lang="en-JP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2E6C55-E803-3945-9FA1-8949DD63E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11702"/>
              </p:ext>
            </p:extLst>
          </p:nvPr>
        </p:nvGraphicFramePr>
        <p:xfrm>
          <a:off x="6018259" y="2156551"/>
          <a:ext cx="5183164" cy="11031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95791">
                  <a:extLst>
                    <a:ext uri="{9D8B030D-6E8A-4147-A177-3AD203B41FA5}">
                      <a16:colId xmlns:a16="http://schemas.microsoft.com/office/drawing/2014/main" val="2858870835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2936104974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497389673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1574735352"/>
                    </a:ext>
                  </a:extLst>
                </a:gridCol>
              </a:tblGrid>
              <a:tr h="1103165">
                <a:tc>
                  <a:txBody>
                    <a:bodyPr/>
                    <a:lstStyle/>
                    <a:p>
                      <a:pPr algn="ctr"/>
                      <a:r>
                        <a:rPr lang="en-JP" sz="1800" b="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“Copier”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JP" sz="1800" b="0" kern="1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“Inkjet”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JP" sz="1800" b="0" kern="1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“Laser”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JP" sz="1800" b="0" kern="1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“Photo”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586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640072-3C0F-1D45-8F31-E935F89A84AB}"/>
              </a:ext>
            </a:extLst>
          </p:cNvPr>
          <p:cNvGraphicFramePr>
            <a:graphicFrameLocks noGrp="1"/>
          </p:cNvGraphicFramePr>
          <p:nvPr/>
        </p:nvGraphicFramePr>
        <p:xfrm>
          <a:off x="6036189" y="1670893"/>
          <a:ext cx="6478955" cy="493609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95791">
                  <a:extLst>
                    <a:ext uri="{9D8B030D-6E8A-4147-A177-3AD203B41FA5}">
                      <a16:colId xmlns:a16="http://schemas.microsoft.com/office/drawing/2014/main" val="2858870835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2936104974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497389673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1574735352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642138497"/>
                    </a:ext>
                  </a:extLst>
                </a:gridCol>
              </a:tblGrid>
              <a:tr h="493609">
                <a:tc>
                  <a:txBody>
                    <a:bodyPr/>
                    <a:lstStyle/>
                    <a:p>
                      <a:pPr algn="ctr"/>
                      <a:r>
                        <a:rPr lang="en-JP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058669"/>
                  </a:ext>
                </a:extLst>
              </a:tr>
            </a:tbl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25A2A1D5-A77B-3E4F-9ECC-E8B02E3A1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326" y="5424723"/>
            <a:ext cx="7487834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JP"/>
            </a:defPPr>
            <a:lvl1pPr>
              <a:defRPr sz="20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Array ( [0] =&gt; Copier [1] =&gt; Inkjet [2] =&gt; Laser [3] =&gt; Photo )</a:t>
            </a:r>
            <a:endParaRPr lang="en-US" altLang="zh-CN" sz="14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E4793-BCA3-D044-8169-0208A6F5000B}"/>
              </a:ext>
            </a:extLst>
          </p:cNvPr>
          <p:cNvSpPr txBox="1"/>
          <p:nvPr/>
        </p:nvSpPr>
        <p:spPr>
          <a:xfrm>
            <a:off x="4539326" y="5069423"/>
            <a:ext cx="132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1FA69918-4400-9E44-B93F-03216AF73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9995" y="5919245"/>
            <a:ext cx="7487834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JP"/>
            </a:defPPr>
            <a:lvl1pPr>
              <a:defRPr sz="20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Array ( [0] =&gt; Copier [1] =&gt; Inkjet [2] =&gt; Laser [3] =&gt; Photo )</a:t>
            </a:r>
            <a:endParaRPr lang="en-US" altLang="zh-CN" sz="14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55EAB889-B106-6D49-A776-51F805A75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32428"/>
              </p:ext>
            </p:extLst>
          </p:nvPr>
        </p:nvGraphicFramePr>
        <p:xfrm>
          <a:off x="6018259" y="3882715"/>
          <a:ext cx="5183164" cy="11031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95791">
                  <a:extLst>
                    <a:ext uri="{9D8B030D-6E8A-4147-A177-3AD203B41FA5}">
                      <a16:colId xmlns:a16="http://schemas.microsoft.com/office/drawing/2014/main" val="2858870835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2936104974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497389673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1574735352"/>
                    </a:ext>
                  </a:extLst>
                </a:gridCol>
              </a:tblGrid>
              <a:tr h="11031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JP" sz="1800" b="0" kern="1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“Copier”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JP" sz="1800" b="0" kern="1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“Inkjet”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JP" sz="1800" b="0" kern="1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“Laser”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JP" sz="1800" b="0" kern="1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“Photo”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5866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05194F3-ABC7-9E45-A225-471FE7E4727D}"/>
              </a:ext>
            </a:extLst>
          </p:cNvPr>
          <p:cNvGraphicFramePr>
            <a:graphicFrameLocks noGrp="1"/>
          </p:cNvGraphicFramePr>
          <p:nvPr/>
        </p:nvGraphicFramePr>
        <p:xfrm>
          <a:off x="6036189" y="3397057"/>
          <a:ext cx="6478955" cy="493609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95791">
                  <a:extLst>
                    <a:ext uri="{9D8B030D-6E8A-4147-A177-3AD203B41FA5}">
                      <a16:colId xmlns:a16="http://schemas.microsoft.com/office/drawing/2014/main" val="2858870835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2936104974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497389673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1574735352"/>
                    </a:ext>
                  </a:extLst>
                </a:gridCol>
                <a:gridCol w="1295791">
                  <a:extLst>
                    <a:ext uri="{9D8B030D-6E8A-4147-A177-3AD203B41FA5}">
                      <a16:colId xmlns:a16="http://schemas.microsoft.com/office/drawing/2014/main" val="642138497"/>
                    </a:ext>
                  </a:extLst>
                </a:gridCol>
              </a:tblGrid>
              <a:tr h="493609">
                <a:tc>
                  <a:txBody>
                    <a:bodyPr/>
                    <a:lstStyle/>
                    <a:p>
                      <a:pPr algn="ctr"/>
                      <a:r>
                        <a:rPr lang="en-JP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JP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0586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F5A659-0751-DD4A-852C-324DA67D090D}"/>
              </a:ext>
            </a:extLst>
          </p:cNvPr>
          <p:cNvSpPr txBox="1"/>
          <p:nvPr/>
        </p:nvSpPr>
        <p:spPr>
          <a:xfrm>
            <a:off x="4927926" y="195502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$paper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D26D6-C0EF-D44C-BEA8-E890A9B71E58}"/>
              </a:ext>
            </a:extLst>
          </p:cNvPr>
          <p:cNvSpPr txBox="1"/>
          <p:nvPr/>
        </p:nvSpPr>
        <p:spPr>
          <a:xfrm>
            <a:off x="4955918" y="370918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$paper2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CB2D92-779E-BC44-A469-123B1A06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74" y="1388317"/>
            <a:ext cx="3898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0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EE13-EED2-3EC8-9027-A2F46D51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Result on COIL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025FF-D3DB-4245-602E-3656768C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28012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Numerical array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Automatically</a:t>
            </a:r>
          </a:p>
          <a:p>
            <a:r>
              <a:rPr lang="en-US" dirty="0"/>
              <a:t>Manually</a:t>
            </a:r>
          </a:p>
          <a:p>
            <a:endParaRPr lang="th-TH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73FFDFD-5B2A-5169-2366-77AFE961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40</a:t>
            </a:fld>
            <a:endParaRPr lang="en-JP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5155096" y="1437706"/>
            <a:ext cx="6630490" cy="9492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None/>
            </a:pPr>
            <a:r>
              <a:rPr lang="en-US" sz="2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$names = array("</a:t>
            </a:r>
            <a:r>
              <a:rPr lang="en-US" sz="26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Peter","Quagmire","Joe</a:t>
            </a:r>
            <a:r>
              <a:rPr lang="en-US" sz="2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");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5094838" y="2417093"/>
            <a:ext cx="5264903" cy="15915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None/>
            </a:pPr>
            <a:r>
              <a:rPr lang="en-US" sz="2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$names[0] = "Peter";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None/>
            </a:pPr>
            <a:r>
              <a:rPr lang="en-US" sz="2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$names[1] = "Quagmire";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None/>
            </a:pPr>
            <a:r>
              <a:rPr lang="en-US" sz="26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$names[2] = "Joe";</a:t>
            </a: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796504" y="4517866"/>
            <a:ext cx="8358328" cy="19851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None/>
            </a:pPr>
            <a:endParaRPr lang="en-US" sz="2600" b="1" dirty="0">
              <a:solidFill>
                <a:schemeClr val="accent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  <a:sym typeface="Courier" pitchFamily="-84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E217DDDF-5A99-AC45-ACED-FFC5F9250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256" y="5557465"/>
            <a:ext cx="3318084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JP"/>
            </a:defPPr>
            <a:lvl1pPr>
              <a:defRPr sz="20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There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A6381-88D9-5B48-8E47-C6E6FD28EF9C}"/>
              </a:ext>
            </a:extLst>
          </p:cNvPr>
          <p:cNvSpPr txBox="1"/>
          <p:nvPr/>
        </p:nvSpPr>
        <p:spPr>
          <a:xfrm>
            <a:off x="6862256" y="51889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D0A982-1C43-7481-72A1-74C3F004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40" y="4434051"/>
            <a:ext cx="4817158" cy="19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53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JP" dirty="0"/>
              <a:t>Associative Arrays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75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 associative array, each ID key is associated with a value.</a:t>
            </a:r>
          </a:p>
          <a:p>
            <a:r>
              <a:rPr lang="en-US" dirty="0"/>
              <a:t>When storing data about specific named values, a numerical array is not always the best way to do it.</a:t>
            </a:r>
          </a:p>
          <a:p>
            <a:r>
              <a:rPr lang="en-US" dirty="0"/>
              <a:t>With associative arrays we can use the values as </a:t>
            </a:r>
            <a:r>
              <a:rPr lang="en-US" u="sng" dirty="0"/>
              <a:t>index</a:t>
            </a:r>
            <a:r>
              <a:rPr lang="en-US" dirty="0"/>
              <a:t> or </a:t>
            </a:r>
            <a:r>
              <a:rPr lang="en-US" u="sng" dirty="0"/>
              <a:t>keys</a:t>
            </a:r>
            <a:r>
              <a:rPr lang="en-US" dirty="0"/>
              <a:t> and assign </a:t>
            </a:r>
            <a:r>
              <a:rPr lang="en-US" u="sng" dirty="0"/>
              <a:t>values</a:t>
            </a:r>
            <a:r>
              <a:rPr lang="en-US" dirty="0"/>
              <a:t> to them.</a:t>
            </a:r>
          </a:p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D71FF-F0C6-2874-5B9F-3F43DBDC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41</a:t>
            </a:fld>
            <a:endParaRPr lang="en-JP"/>
          </a:p>
        </p:txBody>
      </p:sp>
      <p:sp>
        <p:nvSpPr>
          <p:cNvPr id="6" name="TextBox 5"/>
          <p:cNvSpPr txBox="1"/>
          <p:nvPr/>
        </p:nvSpPr>
        <p:spPr>
          <a:xfrm>
            <a:off x="8093764" y="5234332"/>
            <a:ext cx="330250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 possible in C</a:t>
            </a:r>
            <a:endParaRPr lang="th-TH" sz="48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F4110-E94A-DC42-8E14-36792EFB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208" y="2287932"/>
            <a:ext cx="5397500" cy="207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F6D8F7-F9BE-B241-BA10-6A05FAF85ADE}"/>
              </a:ext>
            </a:extLst>
          </p:cNvPr>
          <p:cNvSpPr txBox="1"/>
          <p:nvPr/>
        </p:nvSpPr>
        <p:spPr>
          <a:xfrm>
            <a:off x="7951303" y="134095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JP" dirty="0"/>
              <a:t>ndex / key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4668A8-38AD-9F4D-90C1-04BDB672F72D}"/>
              </a:ext>
            </a:extLst>
          </p:cNvPr>
          <p:cNvCxnSpPr/>
          <p:nvPr/>
        </p:nvCxnSpPr>
        <p:spPr>
          <a:xfrm flipH="1">
            <a:off x="7792278" y="1690688"/>
            <a:ext cx="371061" cy="933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D3AB92-664C-9248-BD54-DE143DB75A11}"/>
              </a:ext>
            </a:extLst>
          </p:cNvPr>
          <p:cNvCxnSpPr/>
          <p:nvPr/>
        </p:nvCxnSpPr>
        <p:spPr>
          <a:xfrm flipH="1">
            <a:off x="9594574" y="1637680"/>
            <a:ext cx="371061" cy="933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916B89-5918-2D47-AA38-487D5371AD1A}"/>
              </a:ext>
            </a:extLst>
          </p:cNvPr>
          <p:cNvSpPr txBox="1"/>
          <p:nvPr/>
        </p:nvSpPr>
        <p:spPr>
          <a:xfrm>
            <a:off x="9819860" y="13012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402206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99FC-9A1A-5648-A29D-FC1386AB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Associative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C89A-97AE-FB43-9ECB-7B205E36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Often used when you are extracting information from XML and HTML. </a:t>
            </a:r>
          </a:p>
          <a:p>
            <a:r>
              <a:rPr lang="en-US" dirty="0"/>
              <a:t>For example, the HTML parser (used by search engine)</a:t>
            </a:r>
          </a:p>
          <a:p>
            <a:pPr lvl="1"/>
            <a:r>
              <a:rPr lang="en-US" dirty="0"/>
              <a:t>Place all the elements of a web page into an associative array</a:t>
            </a:r>
          </a:p>
          <a:p>
            <a:pPr lvl="2"/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$html['title'] = "My web page";</a:t>
            </a:r>
          </a:p>
          <a:p>
            <a:pPr lvl="2"/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$html['body'] = "... body of web page ...";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Break down all the links in a page into another array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break all headings and subheadings into another array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to write and debug</a:t>
            </a:r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9ECAE-23C1-F8E5-FAF5-6B6EBCC5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69345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EBE3F7-DFF4-8F43-80A5-B5ECF0F8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2370" y="2700690"/>
            <a:ext cx="6197600" cy="1545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6C87F-2AE6-0D4E-A0CD-AB834413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Assignment using </a:t>
            </a:r>
            <a:r>
              <a:rPr lang="en-JP" b="1" dirty="0">
                <a:solidFill>
                  <a:schemeClr val="accent3">
                    <a:lumMod val="50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array</a:t>
            </a:r>
            <a:r>
              <a:rPr lang="en-JP" dirty="0"/>
              <a:t> keyword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85DC0-65D9-3039-3B69-B22D077B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43</a:t>
            </a:fld>
            <a:endParaRPr lang="en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89C620-D2BB-1C4A-A3D0-1F160B2450C8}"/>
              </a:ext>
            </a:extLst>
          </p:cNvPr>
          <p:cNvSpPr/>
          <p:nvPr/>
        </p:nvSpPr>
        <p:spPr>
          <a:xfrm>
            <a:off x="7455055" y="3398986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using format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=&gt; value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3EF5F-86C3-814A-BEBC-0BBFBD0F87EB}"/>
              </a:ext>
            </a:extLst>
          </p:cNvPr>
          <p:cNvSpPr/>
          <p:nvPr/>
        </p:nvSpPr>
        <p:spPr>
          <a:xfrm>
            <a:off x="7455055" y="2569409"/>
            <a:ext cx="4015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old way and shorten style of assignment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934AA3-475B-AF4B-BDCD-7E9DA49A2530}"/>
              </a:ext>
            </a:extLst>
          </p:cNvPr>
          <p:cNvCxnSpPr/>
          <p:nvPr/>
        </p:nvCxnSpPr>
        <p:spPr>
          <a:xfrm>
            <a:off x="6836474" y="3002480"/>
            <a:ext cx="618581" cy="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2F5B77-21D6-AB43-A866-D0D95D600B8F}"/>
              </a:ext>
            </a:extLst>
          </p:cNvPr>
          <p:cNvCxnSpPr/>
          <p:nvPr/>
        </p:nvCxnSpPr>
        <p:spPr>
          <a:xfrm>
            <a:off x="6823222" y="3585576"/>
            <a:ext cx="618581" cy="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1CA8A1D-4B93-8648-8EFA-5AAE2BD0FB99}"/>
              </a:ext>
            </a:extLst>
          </p:cNvPr>
          <p:cNvSpPr/>
          <p:nvPr/>
        </p:nvSpPr>
        <p:spPr>
          <a:xfrm>
            <a:off x="3220897" y="5771563"/>
            <a:ext cx="6704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 $p1['inkjet']; // Undefined index</a:t>
            </a:r>
          </a:p>
          <a:p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echo $p2[3]; 		// Undefined offset</a:t>
            </a:r>
            <a:endParaRPr lang="en-US" b="1" dirty="0">
              <a:solidFill>
                <a:schemeClr val="accent1"/>
              </a:solidFill>
              <a:effectLst/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87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foreach</a:t>
            </a:r>
            <a:r>
              <a:rPr lang="en-US" dirty="0"/>
              <a:t> .. As loop</a:t>
            </a:r>
            <a:endParaRPr lang="th-T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F0C5CB-B0E9-4CCE-7002-5370C85C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44</a:t>
            </a:fld>
            <a:endParaRPr lang="en-JP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D2546-6042-4045-87A9-E8CB1AC89151}"/>
              </a:ext>
            </a:extLst>
          </p:cNvPr>
          <p:cNvSpPr txBox="1"/>
          <p:nvPr/>
        </p:nvSpPr>
        <p:spPr>
          <a:xfrm>
            <a:off x="838200" y="1506022"/>
            <a:ext cx="389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Created in PHP especially for arrays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C83F9-07AA-2B4C-AE07-D54CA822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90784" y="4034222"/>
            <a:ext cx="2621732" cy="1544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BDC6E-B20E-2D47-93ED-6263138C1CCF}"/>
              </a:ext>
            </a:extLst>
          </p:cNvPr>
          <p:cNvSpPr txBox="1"/>
          <p:nvPr/>
        </p:nvSpPr>
        <p:spPr>
          <a:xfrm>
            <a:off x="1348435" y="2936629"/>
            <a:ext cx="3095719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Numerical index</a:t>
            </a:r>
            <a:endParaRPr lang="th-TH" sz="4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C072D-3E15-4541-AD06-51D5BA51CA48}"/>
              </a:ext>
            </a:extLst>
          </p:cNvPr>
          <p:cNvSpPr txBox="1"/>
          <p:nvPr/>
        </p:nvSpPr>
        <p:spPr>
          <a:xfrm>
            <a:off x="7457687" y="2949881"/>
            <a:ext cx="3470822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Associative arrays</a:t>
            </a:r>
            <a:endParaRPr lang="th-TH" sz="4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27744-F0FC-2147-AFD3-126E5B69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62" y="3692226"/>
            <a:ext cx="5334552" cy="2050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E548A-C6E0-1044-CA22-36F0952759FF}"/>
              </a:ext>
            </a:extLst>
          </p:cNvPr>
          <p:cNvSpPr txBox="1"/>
          <p:nvPr/>
        </p:nvSpPr>
        <p:spPr>
          <a:xfrm>
            <a:off x="618443" y="2701591"/>
            <a:ext cx="5023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$p1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"Copier"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"Inkjet"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"Laser"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"Photo"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D6AEC-3655-C61C-20FE-F708E194CD14}"/>
              </a:ext>
            </a:extLst>
          </p:cNvPr>
          <p:cNvSpPr txBox="1"/>
          <p:nvPr/>
        </p:nvSpPr>
        <p:spPr>
          <a:xfrm>
            <a:off x="6297262" y="2516925"/>
            <a:ext cx="5208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$p2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12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lang="en-US" sz="12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'copier'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=&gt; </a:t>
            </a:r>
            <a:r>
              <a:rPr lang="en-US" sz="12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"Copier &amp; Multipurpose"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'inkjet'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=&gt; </a:t>
            </a:r>
            <a:r>
              <a:rPr lang="en-US" sz="12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"Inkjet printer"</a:t>
            </a:r>
            <a:r>
              <a:rPr lang="en-US" sz="12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96683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Multidimensional Arrays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 a multidimensional array, each element in the main array can also be an array. </a:t>
            </a:r>
          </a:p>
          <a:p>
            <a:r>
              <a:rPr lang="en-US" dirty="0"/>
              <a:t>Each element in the sub-array can be an array, and so on.</a:t>
            </a:r>
          </a:p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9C2BE-3658-D238-9CD6-FF666798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18887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4616D-ED45-98B3-FE56-FFFBDF74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46</a:t>
            </a:fld>
            <a:endParaRPr lang="en-JP"/>
          </a:p>
        </p:txBody>
      </p:sp>
      <p:grpSp>
        <p:nvGrpSpPr>
          <p:cNvPr id="54" name="Group 53"/>
          <p:cNvGrpSpPr/>
          <p:nvPr/>
        </p:nvGrpSpPr>
        <p:grpSpPr>
          <a:xfrm>
            <a:off x="5145439" y="1790916"/>
            <a:ext cx="6632353" cy="3734228"/>
            <a:chOff x="6633276" y="1225228"/>
            <a:chExt cx="6632353" cy="3734228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966130" y="3735035"/>
              <a:ext cx="1270858" cy="3519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7036231" y="2850827"/>
              <a:ext cx="929899" cy="8842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930981" y="2851658"/>
              <a:ext cx="929899" cy="8842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633276" y="4091552"/>
              <a:ext cx="867904" cy="867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01180" y="4091552"/>
              <a:ext cx="867904" cy="8679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371942" y="4091552"/>
              <a:ext cx="867904" cy="8679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59059" y="2232591"/>
              <a:ext cx="867904" cy="8679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526963" y="2232591"/>
              <a:ext cx="867904" cy="8679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397725" y="2232591"/>
              <a:ext cx="867904" cy="8679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6633276" y="3735091"/>
              <a:ext cx="402955" cy="3564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8930981" y="2230559"/>
              <a:ext cx="1728305" cy="61717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860880" y="3100496"/>
              <a:ext cx="3404749" cy="615142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7464012" y="1225228"/>
              <a:ext cx="929899" cy="88426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7036231" y="2109492"/>
              <a:ext cx="427781" cy="7413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398966" y="2080182"/>
              <a:ext cx="1461914" cy="7705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58957" y="1467757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families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33768" y="3140712"/>
              <a:ext cx="729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Griffin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020591" y="3194795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Brown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82408" y="2850771"/>
              <a:ext cx="929899" cy="8842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874123" y="3164278"/>
              <a:ext cx="1085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Quagmire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96658" y="1330429"/>
              <a:ext cx="867904" cy="8679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>
                <a:latin typeface="Arial" panose="020B0604020202020204" pitchFamily="34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7966130" y="1330429"/>
              <a:ext cx="1130528" cy="1517305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8912307" y="2198333"/>
              <a:ext cx="1050825" cy="681627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156148" y="1550180"/>
              <a:ext cx="731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Glenn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521658" y="2465448"/>
              <a:ext cx="10935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Cleveland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548782" y="2465448"/>
              <a:ext cx="8242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Loretta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434584" y="2465448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Junior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01337" y="4362052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Peter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585763" y="4340838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Lois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396906" y="4353764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Megan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823984" y="175568"/>
            <a:ext cx="1186543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demo</a:t>
            </a:r>
            <a:endParaRPr lang="th-TH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773B05-210E-564E-8BE8-6AB7D1D3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65" y="1569733"/>
            <a:ext cx="3949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62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09DAF-8ADC-674D-8033-3E73FC11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5779"/>
            <a:ext cx="4932717" cy="5917096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D1AF1D02-0F7F-CA46-9DF3-5D1ADD283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911" y="1271592"/>
            <a:ext cx="5982918" cy="3477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JP"/>
            </a:defPPr>
            <a:lvl1pPr>
              <a:defRPr sz="20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paper: copier (Copier &amp; Multipurpose)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paper: inkjet (Inkjet Printer)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paper: laser (Laser Printer)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paper: photo (Photographic Paper)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pens: ball (Ball Point)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pens: 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hilite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(Highlighters)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pens: marker (Markers)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misc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tape (Sticky Tape)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misc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glue (Adhesives)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misc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clips (Paperclips)</a:t>
            </a:r>
          </a:p>
          <a:p>
            <a:endParaRPr lang="en-US" altLang="zh-C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3A19C-E620-CF44-A5A0-ED6B698CD369}"/>
              </a:ext>
            </a:extLst>
          </p:cNvPr>
          <p:cNvSpPr txBox="1"/>
          <p:nvPr/>
        </p:nvSpPr>
        <p:spPr>
          <a:xfrm>
            <a:off x="6034911" y="902260"/>
            <a:ext cx="95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BE0B1-A887-A14F-8595-D3A48CE0BD05}"/>
              </a:ext>
            </a:extLst>
          </p:cNvPr>
          <p:cNvSpPr/>
          <p:nvPr/>
        </p:nvSpPr>
        <p:spPr>
          <a:xfrm>
            <a:off x="6034911" y="4515072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echo $products['</a:t>
            </a:r>
            <a:r>
              <a:rPr lang="en-US" dirty="0" err="1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misc</a:t>
            </a:r>
            <a:r>
              <a:rPr lang="en-US"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']['glue'];</a:t>
            </a:r>
            <a:endParaRPr lang="en-US" dirty="0">
              <a:solidFill>
                <a:schemeClr val="accent1"/>
              </a:solidFill>
              <a:effectLst/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1D993BEA-B9D1-AC49-8DAA-A4454B134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911" y="5204007"/>
            <a:ext cx="5406887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JP"/>
            </a:defPPr>
            <a:lvl1pPr>
              <a:defRPr sz="2000" b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Adhesives</a:t>
            </a:r>
            <a:endParaRPr lang="en-US" altLang="zh-C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70DFC-1F6B-AC40-8536-F7416804044C}"/>
              </a:ext>
            </a:extLst>
          </p:cNvPr>
          <p:cNvSpPr txBox="1"/>
          <p:nvPr/>
        </p:nvSpPr>
        <p:spPr>
          <a:xfrm>
            <a:off x="6034911" y="4834675"/>
            <a:ext cx="95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A019A-7DF5-26A6-6174-0987CB1B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27527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Creating a multidimensional numeric array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2325" y="1405796"/>
            <a:ext cx="4025900" cy="4102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46046-D876-C0ED-CF45-F9B56DB5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48</a:t>
            </a:fld>
            <a:endParaRPr lang="en-JP"/>
          </a:p>
        </p:txBody>
      </p:sp>
      <p:sp>
        <p:nvSpPr>
          <p:cNvPr id="5" name="TextBox 4"/>
          <p:cNvSpPr txBox="1"/>
          <p:nvPr/>
        </p:nvSpPr>
        <p:spPr>
          <a:xfrm>
            <a:off x="923925" y="1948370"/>
            <a:ext cx="6248400" cy="19092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Create the board for a chess game with the pieces in their starting positions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Lowercase letter: black pieces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Uppercase letter: white piece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10" y="4376736"/>
            <a:ext cx="3410629" cy="2219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39588" y="4985382"/>
            <a:ext cx="2847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 n b q k b n r</a:t>
            </a:r>
          </a:p>
          <a:p>
            <a:r>
              <a:rPr lang="pt-BR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 p p p p p p p</a:t>
            </a:r>
          </a:p>
          <a:p>
            <a:r>
              <a:rPr lang="en-U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 </a:t>
            </a:r>
            <a:r>
              <a:rPr lang="en-U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endParaRPr lang="en-US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pt-BR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 N B Q K B N R</a:t>
            </a:r>
            <a:endParaRPr lang="en-US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D8002-C177-AD41-BE03-9B6143AD1F67}"/>
              </a:ext>
            </a:extLst>
          </p:cNvPr>
          <p:cNvSpPr txBox="1"/>
          <p:nvPr/>
        </p:nvSpPr>
        <p:spPr>
          <a:xfrm>
            <a:off x="9239588" y="4695422"/>
            <a:ext cx="132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53327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ym typeface="Gill Sans" charset="0"/>
              </a:rPr>
              <a:t>Dumping an Array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ym typeface="Gill Sans" charset="0"/>
              </a:rPr>
              <a:t>The function </a:t>
            </a:r>
            <a:r>
              <a:rPr lang="en-US" dirty="0" err="1">
                <a:sym typeface="Gill Sans" charset="0"/>
              </a:rPr>
              <a:t>print_r</a:t>
            </a:r>
            <a:r>
              <a:rPr lang="en-US" dirty="0">
                <a:sym typeface="Gill Sans" charset="0"/>
              </a:rPr>
              <a:t>() dumps out PHP data - it is used mostly for debugging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9C510-72BF-D34E-831E-580AB8AD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49</a:t>
            </a:fld>
            <a:endParaRPr lang="en-JP"/>
          </a:p>
        </p:txBody>
      </p:sp>
      <p:sp>
        <p:nvSpPr>
          <p:cNvPr id="26628" name="Rectangle 4"/>
          <p:cNvSpPr>
            <a:spLocks/>
          </p:cNvSpPr>
          <p:nvPr/>
        </p:nvSpPr>
        <p:spPr bwMode="auto">
          <a:xfrm>
            <a:off x="7620000" y="4014980"/>
            <a:ext cx="373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Courier" pitchFamily="-84" charset="0"/>
              </a:rPr>
              <a:t>Array(</a:t>
            </a:r>
          </a:p>
          <a:p>
            <a:r>
              <a:rPr lang="en-US" b="1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Courier" pitchFamily="-84" charset="0"/>
              </a:rPr>
              <a:t>    [name] =&gt; Chuck</a:t>
            </a:r>
          </a:p>
          <a:p>
            <a:r>
              <a:rPr lang="en-US" b="1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Courier" pitchFamily="-84" charset="0"/>
              </a:rPr>
              <a:t>    [course] =&gt; </a:t>
            </a:r>
            <a:r>
              <a:rPr lang="en-US" b="1" dirty="0" err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Courier" pitchFamily="-84" charset="0"/>
              </a:rPr>
              <a:t>PHPIntro</a:t>
            </a:r>
            <a:endParaRPr lang="en-US" b="1" dirty="0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  <a:sym typeface="Courier" pitchFamily="-8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sym typeface="Courier" pitchFamily="-8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D8002-C177-AD41-BE03-9B6143AD1F67}"/>
              </a:ext>
            </a:extLst>
          </p:cNvPr>
          <p:cNvSpPr txBox="1"/>
          <p:nvPr/>
        </p:nvSpPr>
        <p:spPr>
          <a:xfrm>
            <a:off x="7620000" y="3657793"/>
            <a:ext cx="132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ED175-C4B5-4043-A88F-7F7CF4B43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7793"/>
            <a:ext cx="4800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2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A458-6C61-E048-A653-32D60D12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Today’s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BFF22-821A-8A41-A026-38CE3669F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JP" dirty="0"/>
              <a:t>Introduction to server side scripting</a:t>
            </a:r>
          </a:p>
          <a:p>
            <a:r>
              <a:rPr lang="en-JP" dirty="0"/>
              <a:t>PHP</a:t>
            </a:r>
          </a:p>
          <a:p>
            <a:pPr lvl="1"/>
            <a:r>
              <a:rPr lang="en-JP" dirty="0">
                <a:solidFill>
                  <a:schemeClr val="accent6">
                    <a:lumMod val="75000"/>
                  </a:schemeClr>
                </a:solidFill>
              </a:rPr>
              <a:t>Break for 10 minutes</a:t>
            </a:r>
          </a:p>
          <a:p>
            <a:r>
              <a:rPr lang="en-JP" dirty="0"/>
              <a:t>HTML Forms</a:t>
            </a:r>
          </a:p>
          <a:p>
            <a:r>
              <a:rPr lang="en-JP" dirty="0"/>
              <a:t>Submitting Form</a:t>
            </a:r>
          </a:p>
          <a:p>
            <a:pPr marL="0" indent="0">
              <a:buNone/>
            </a:pPr>
            <a:endParaRPr lang="en-JP" dirty="0"/>
          </a:p>
          <a:p>
            <a:r>
              <a:rPr lang="en-JP" dirty="0"/>
              <a:t>In class activity 6 – PHP Fundamentals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4AB7ADF-52A9-B347-A870-6B3F6CB0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5</a:t>
            </a:fld>
            <a:endParaRPr lang="en-JP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F0DD6B-6283-3C44-A76E-190B16592AE7}"/>
              </a:ext>
            </a:extLst>
          </p:cNvPr>
          <p:cNvGrpSpPr/>
          <p:nvPr/>
        </p:nvGrpSpPr>
        <p:grpSpPr>
          <a:xfrm>
            <a:off x="4609989" y="2497796"/>
            <a:ext cx="2560548" cy="944651"/>
            <a:chOff x="1408131" y="2476500"/>
            <a:chExt cx="2560548" cy="9446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A5712-56BD-304A-B0F0-19908938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887" y="2712662"/>
              <a:ext cx="472326" cy="47232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EE176-54F8-3241-9D55-FA5FB06E6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131" y="2476500"/>
              <a:ext cx="944651" cy="9446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87108E-CE8A-CD43-AF14-33B531C92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4028" y="2476500"/>
              <a:ext cx="944651" cy="944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86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ym typeface="Gill Sans" charset="0"/>
              </a:rPr>
              <a:t>Building up an Array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ym typeface="Gill Sans" charset="0"/>
              </a:rPr>
              <a:t>You can allocate a new item in the array and add a value at the same time using empty square braces [] on the right hand side of an assignment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CCA28-32F1-D844-48C8-2A294172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50</a:t>
            </a:fld>
            <a:endParaRPr lang="en-JP"/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7121897" y="3765549"/>
            <a:ext cx="3206006" cy="19851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dk1"/>
                </a:solidFill>
                <a:sym typeface="Courier" pitchFamily="-84" charset="0"/>
              </a:rPr>
              <a:t>Array(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dk1"/>
                </a:solidFill>
                <a:sym typeface="Courier" pitchFamily="-84" charset="0"/>
              </a:rPr>
              <a:t>    [0] =&gt; Hello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dk1"/>
                </a:solidFill>
                <a:sym typeface="Courier" pitchFamily="-84" charset="0"/>
              </a:rPr>
              <a:t>    [1] =&gt; World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dk1"/>
                </a:solidFill>
                <a:sym typeface="Courier" pitchFamily="-8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9B09A-C932-4F43-A580-501CA5606916}"/>
              </a:ext>
            </a:extLst>
          </p:cNvPr>
          <p:cNvSpPr txBox="1"/>
          <p:nvPr/>
        </p:nvSpPr>
        <p:spPr>
          <a:xfrm>
            <a:off x="6961713" y="3396217"/>
            <a:ext cx="132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0AC2A-D355-6706-34CE-44A59AEF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05" y="3192669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69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ym typeface="Gill Sans" charset="0"/>
              </a:rPr>
              <a:t>Building up an Array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ym typeface="Gill Sans" charset="0"/>
              </a:rPr>
              <a:t>You can also add new items in an array using a key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6AE8C-37F5-ECE7-EBC8-A671A040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51</a:t>
            </a:fld>
            <a:endParaRPr lang="en-JP"/>
          </a:p>
        </p:txBody>
      </p:sp>
      <p:sp>
        <p:nvSpPr>
          <p:cNvPr id="28676" name="Rectangle 4"/>
          <p:cNvSpPr>
            <a:spLocks/>
          </p:cNvSpPr>
          <p:nvPr/>
        </p:nvSpPr>
        <p:spPr bwMode="auto">
          <a:xfrm>
            <a:off x="7119857" y="2847975"/>
            <a:ext cx="4809009" cy="19851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dk1"/>
                </a:solidFill>
                <a:sym typeface="Courier" pitchFamily="-84" charset="0"/>
              </a:rPr>
              <a:t>Array(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dk1"/>
                </a:solidFill>
                <a:sym typeface="Courier" pitchFamily="-84" charset="0"/>
              </a:rPr>
              <a:t>    [name] =&gt; Chuck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dk1"/>
                </a:solidFill>
                <a:sym typeface="Courier" pitchFamily="-84" charset="0"/>
              </a:rPr>
              <a:t>    [course] =&gt; </a:t>
            </a:r>
            <a:r>
              <a:rPr lang="en-US" sz="2800" b="1" dirty="0" err="1">
                <a:solidFill>
                  <a:schemeClr val="dk1"/>
                </a:solidFill>
                <a:sym typeface="Courier" pitchFamily="-84" charset="0"/>
              </a:rPr>
              <a:t>PHPIntro</a:t>
            </a:r>
            <a:endParaRPr lang="en-US" sz="2800" b="1" dirty="0">
              <a:solidFill>
                <a:schemeClr val="dk1"/>
              </a:solidFill>
              <a:sym typeface="Courier" pitchFamily="-84" charset="0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b="1" dirty="0">
                <a:solidFill>
                  <a:schemeClr val="dk1"/>
                </a:solidFill>
                <a:sym typeface="Courier" pitchFamily="-8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9CCD0-83C4-C049-B652-F455573F92FA}"/>
              </a:ext>
            </a:extLst>
          </p:cNvPr>
          <p:cNvSpPr txBox="1"/>
          <p:nvPr/>
        </p:nvSpPr>
        <p:spPr>
          <a:xfrm>
            <a:off x="7119857" y="2478643"/>
            <a:ext cx="132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7DC29-031D-529A-B7B0-51A213A5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88" y="2424044"/>
            <a:ext cx="55054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3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ym typeface="Gill Sans" charset="0"/>
              </a:rPr>
              <a:t>Array Functions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count($</a:t>
            </a:r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ar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) </a:t>
            </a:r>
            <a:r>
              <a:rPr lang="en-US" dirty="0">
                <a:sym typeface="Gill Sans" charset="0"/>
              </a:rPr>
              <a:t>		- How many elements in an array</a:t>
            </a:r>
          </a:p>
          <a:p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is_array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($</a:t>
            </a:r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ar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) </a:t>
            </a:r>
            <a:r>
              <a:rPr lang="en-US" dirty="0">
                <a:sym typeface="Gill Sans" charset="0"/>
              </a:rPr>
              <a:t>	- Returns TRUE if a variable is an array</a:t>
            </a:r>
          </a:p>
          <a:p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isset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($</a:t>
            </a:r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ar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['key']) </a:t>
            </a:r>
            <a:r>
              <a:rPr lang="en-US" dirty="0">
                <a:sym typeface="Gill Sans" charset="0"/>
              </a:rPr>
              <a:t>- Returns TRUE if key is set in the array</a:t>
            </a:r>
          </a:p>
          <a:p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sort($</a:t>
            </a:r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ar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) </a:t>
            </a:r>
            <a:r>
              <a:rPr lang="en-US" dirty="0">
                <a:sym typeface="Gill Sans" charset="0"/>
              </a:rPr>
              <a:t>		- Sorts the array values (loses key)</a:t>
            </a:r>
          </a:p>
          <a:p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ksort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($</a:t>
            </a:r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ar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) </a:t>
            </a:r>
            <a:r>
              <a:rPr lang="en-US" dirty="0">
                <a:sym typeface="Gill Sans" charset="0"/>
              </a:rPr>
              <a:t>		- Sorts the array by key</a:t>
            </a:r>
          </a:p>
          <a:p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asort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($</a:t>
            </a:r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ar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) </a:t>
            </a:r>
            <a:r>
              <a:rPr lang="en-US" dirty="0">
                <a:sym typeface="Gill Sans" charset="0"/>
              </a:rPr>
              <a:t>		- Sorts array by value, keeping key 					association</a:t>
            </a:r>
          </a:p>
          <a:p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shuffle($</a:t>
            </a:r>
            <a:r>
              <a:rPr lang="en-US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ar</a:t>
            </a:r>
            <a:r>
              <a:rPr lang="en-US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Gill Sans" charset="0"/>
              </a:rPr>
              <a:t>)</a:t>
            </a:r>
            <a:r>
              <a:rPr lang="en-US" b="1" dirty="0">
                <a:solidFill>
                  <a:schemeClr val="accent1"/>
                </a:solidFill>
                <a:latin typeface="Courier"/>
                <a:sym typeface="Gill Sans" charset="0"/>
              </a:rPr>
              <a:t> </a:t>
            </a:r>
            <a:r>
              <a:rPr lang="en-US" dirty="0">
                <a:sym typeface="Gill Sans" charset="0"/>
              </a:rPr>
              <a:t>	- Shuffles the array into random order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924F99-7C33-B16F-4A55-7DC844A7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52</a:t>
            </a:fld>
            <a:endParaRPr lang="en-JP"/>
          </a:p>
        </p:txBody>
      </p:sp>
      <p:sp>
        <p:nvSpPr>
          <p:cNvPr id="2" name="Rectangle 1"/>
          <p:cNvSpPr/>
          <p:nvPr/>
        </p:nvSpPr>
        <p:spPr>
          <a:xfrm>
            <a:off x="838200" y="1308140"/>
            <a:ext cx="5797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list at: https://www.php.net/manual/en/ref.array.php</a:t>
            </a:r>
          </a:p>
        </p:txBody>
      </p:sp>
    </p:spTree>
    <p:extLst>
      <p:ext uri="{BB962C8B-B14F-4D97-AF65-F5344CB8AC3E}">
        <p14:creationId xmlns:p14="http://schemas.microsoft.com/office/powerpoint/2010/main" val="1159648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Date Display	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0693D9-2BCC-4135-6F92-F5BBA69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53</a:t>
            </a:fld>
            <a:endParaRPr lang="en-JP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-892163" y="6215410"/>
            <a:ext cx="3124200" cy="39687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000" b="1" dirty="0">
                <a:latin typeface="+mj-lt"/>
                <a:ea typeface="宋体" panose="02010600030101010101" pitchFamily="2" charset="-122"/>
              </a:rPr>
              <a:t>14/1/30</a:t>
            </a: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5716349" y="6222953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 dirty="0">
                <a:latin typeface="+mj-lt"/>
                <a:ea typeface="宋体" panose="02010600030101010101" pitchFamily="2" charset="-122"/>
              </a:rPr>
              <a:t>Wednesday, April 1, 2009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3A7BE-FEF9-AA49-9C10-0ECD6F8168F7}"/>
              </a:ext>
            </a:extLst>
          </p:cNvPr>
          <p:cNvSpPr txBox="1"/>
          <p:nvPr/>
        </p:nvSpPr>
        <p:spPr>
          <a:xfrm>
            <a:off x="197056" y="5923947"/>
            <a:ext cx="132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FE1D5-7916-5A42-8A5C-125653A62C7E}"/>
              </a:ext>
            </a:extLst>
          </p:cNvPr>
          <p:cNvSpPr txBox="1"/>
          <p:nvPr/>
        </p:nvSpPr>
        <p:spPr>
          <a:xfrm>
            <a:off x="5716349" y="5923947"/>
            <a:ext cx="132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BC646C-38DB-5B4A-8BD0-A8A539B17E51}"/>
              </a:ext>
            </a:extLst>
          </p:cNvPr>
          <p:cNvSpPr/>
          <p:nvPr/>
        </p:nvSpPr>
        <p:spPr>
          <a:xfrm>
            <a:off x="838200" y="1149761"/>
            <a:ext cx="8481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JP" dirty="0"/>
              <a:t>More info about this function: </a:t>
            </a:r>
            <a:r>
              <a:rPr lang="en-JP" dirty="0">
                <a:hlinkClick r:id="rId2"/>
              </a:rPr>
              <a:t>https://www.php.net/manual/en/datetime.format.php</a:t>
            </a:r>
            <a:endParaRPr lang="en-JP" dirty="0"/>
          </a:p>
          <a:p>
            <a:r>
              <a:rPr lang="en-JP" b="1" dirty="0"/>
              <a:t>Month, Day &amp; Date format symbols</a:t>
            </a:r>
          </a:p>
        </p:txBody>
      </p:sp>
      <p:graphicFrame>
        <p:nvGraphicFramePr>
          <p:cNvPr id="12" name="Group 43">
            <a:extLst>
              <a:ext uri="{FF2B5EF4-FFF2-40B4-BE49-F238E27FC236}">
                <a16:creationId xmlns:a16="http://schemas.microsoft.com/office/drawing/2014/main" id="{FA012D38-562B-044A-9FBE-C0140C3A1D30}"/>
              </a:ext>
            </a:extLst>
          </p:cNvPr>
          <p:cNvGraphicFramePr>
            <a:graphicFrameLocks/>
          </p:cNvGraphicFramePr>
          <p:nvPr/>
        </p:nvGraphicFramePr>
        <p:xfrm>
          <a:off x="838200" y="1982751"/>
          <a:ext cx="2636520" cy="1710692"/>
        </p:xfrm>
        <a:graphic>
          <a:graphicData uri="http://schemas.openxmlformats.org/drawingml/2006/table">
            <a:tbl>
              <a:tblPr/>
              <a:tblGrid>
                <a:gridCol w="131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6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6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January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6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6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roup 88">
            <a:extLst>
              <a:ext uri="{FF2B5EF4-FFF2-40B4-BE49-F238E27FC236}">
                <a16:creationId xmlns:a16="http://schemas.microsoft.com/office/drawing/2014/main" id="{72345CCD-F37F-894D-ADD1-0B08E604C186}"/>
              </a:ext>
            </a:extLst>
          </p:cNvPr>
          <p:cNvGraphicFramePr>
            <a:graphicFrameLocks noGrp="1"/>
          </p:cNvGraphicFramePr>
          <p:nvPr/>
        </p:nvGraphicFramePr>
        <p:xfrm>
          <a:off x="4357254" y="1982753"/>
          <a:ext cx="5362575" cy="1710690"/>
        </p:xfrm>
        <a:graphic>
          <a:graphicData uri="http://schemas.openxmlformats.org/drawingml/2006/table">
            <a:tbl>
              <a:tblPr/>
              <a:tblGrid>
                <a:gridCol w="178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Day of Month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Day of Month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Day of Week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Day of Week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61866A2-A893-73BB-89CF-5C46F28D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56" y="3957685"/>
            <a:ext cx="4445622" cy="1492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91331-0A51-A60E-0A51-F96883404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52" y="3839388"/>
            <a:ext cx="4969428" cy="21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51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Files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This inserts files;</a:t>
            </a:r>
            <a:r>
              <a:rPr lang="en-US" dirty="0"/>
              <a:t> the code </a:t>
            </a:r>
            <a:r>
              <a:rPr lang="en-US"/>
              <a:t>in files</a:t>
            </a:r>
            <a:r>
              <a:rPr lang="en-US" dirty="0"/>
              <a:t> will be inserted into current code. This will provide useful and protective means once you connect to a database, as well as for other repeated functions.</a:t>
            </a:r>
          </a:p>
          <a:p>
            <a:endParaRPr lang="en-US" dirty="0"/>
          </a:p>
          <a:p>
            <a:r>
              <a:rPr lang="en-US"/>
              <a:t>The file </a:t>
            </a:r>
            <a:r>
              <a:rPr lang="en-US" dirty="0" err="1"/>
              <a:t>footer</a:t>
            </a:r>
            <a:r>
              <a:rPr lang="en-US" err="1"/>
              <a:t>.</a:t>
            </a:r>
            <a:r>
              <a:rPr lang="en-US"/>
              <a:t>php</a:t>
            </a:r>
            <a:r>
              <a:rPr lang="en-US" dirty="0"/>
              <a:t> might look like: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7E614-9F22-6119-4FA3-B04A5B13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54</a:t>
            </a:fld>
            <a:endParaRPr lang="en-JP"/>
          </a:p>
        </p:txBody>
      </p:sp>
      <p:sp>
        <p:nvSpPr>
          <p:cNvPr id="2" name="Rectangle 1"/>
          <p:cNvSpPr/>
          <p:nvPr/>
        </p:nvSpPr>
        <p:spPr>
          <a:xfrm>
            <a:off x="5510768" y="662418"/>
            <a:ext cx="6096000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include “</a:t>
            </a:r>
            <a:r>
              <a:rPr lang="en-US" sz="20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opendb.php</a:t>
            </a:r>
            <a:r>
              <a:rPr lang="en-US" sz="20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”;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include “</a:t>
            </a:r>
            <a:r>
              <a:rPr lang="en-US" sz="20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closedb.php</a:t>
            </a:r>
            <a:r>
              <a:rPr lang="en-US" sz="20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”;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6159" y="3130645"/>
            <a:ext cx="4424609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include (“</a:t>
            </a:r>
            <a:r>
              <a:rPr lang="en-US" sz="2000"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footer.php</a:t>
            </a:r>
            <a:r>
              <a:rPr lang="en-US" sz="20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”);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E10CB-E1DC-75E8-8E8A-DF09A912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29" y="4315162"/>
            <a:ext cx="5012221" cy="19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56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52400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2" eaLnBrk="0" hangingPunct="0">
              <a:buFontTx/>
              <a:buChar char="•"/>
            </a:pPr>
            <a:endParaRPr lang="zh-CN" altLang="en-US" sz="2400">
              <a:solidFill>
                <a:schemeClr val="accent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438400" y="6373000"/>
            <a:ext cx="7315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  <a:hlinkClick r:id="rId2"/>
              </a:rPr>
              <a:t>http://www.cs.kent.edu/~nruan/form.php</a:t>
            </a:r>
            <a:endParaRPr lang="de-DE" sz="2400" b="1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PHP </a:t>
            </a:r>
            <a:r>
              <a:rPr lang="en-US"/>
              <a:t>- Forms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Autofit/>
          </a:bodyPr>
          <a:lstStyle/>
          <a:p>
            <a:r>
              <a:rPr lang="en-US" altLang="zh-CN" dirty="0"/>
              <a:t>Access to the HTTP POST and GET data is simple in PHP</a:t>
            </a:r>
          </a:p>
          <a:p>
            <a:r>
              <a:rPr lang="en-US" altLang="zh-CN" dirty="0"/>
              <a:t>The global variables </a:t>
            </a:r>
            <a:r>
              <a:rPr lang="en-US" altLang="zh-CN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$_POST[] </a:t>
            </a:r>
            <a:r>
              <a:rPr lang="en-US" altLang="zh-CN" dirty="0"/>
              <a:t>and</a:t>
            </a:r>
            <a:r>
              <a:rPr lang="en-US" altLang="zh-CN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 $_GET[]</a:t>
            </a:r>
            <a:r>
              <a:rPr lang="en-US" altLang="zh-CN" b="1" dirty="0"/>
              <a:t> </a:t>
            </a:r>
            <a:r>
              <a:rPr lang="en-US" altLang="zh-CN" dirty="0"/>
              <a:t>contain the request data</a:t>
            </a:r>
            <a:br>
              <a:rPr lang="en-US" altLang="zh-CN" dirty="0"/>
            </a:br>
            <a:r>
              <a:rPr lang="en-US" altLang="zh-CN" dirty="0"/>
              <a:t>   </a:t>
            </a:r>
          </a:p>
          <a:p>
            <a:endParaRPr lang="th-T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B74FA-8FCC-2A46-0402-B8B90773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55</a:t>
            </a:fld>
            <a:endParaRPr lang="en-JP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C03F4-ED46-F342-996B-753D03EFA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7" y="3941068"/>
            <a:ext cx="65913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36DD3-2C0E-D24C-879A-08705EC4E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413" y="3941068"/>
            <a:ext cx="4813300" cy="20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A0F6D-3900-DE40-87C5-B17AF2F3CF38}"/>
              </a:ext>
            </a:extLst>
          </p:cNvPr>
          <p:cNvSpPr txBox="1"/>
          <p:nvPr/>
        </p:nvSpPr>
        <p:spPr>
          <a:xfrm>
            <a:off x="297287" y="357173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form page</a:t>
            </a:r>
            <a:endParaRPr lang="en-JP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ED995-9981-294F-A9A2-0F2BF8FB3DA6}"/>
              </a:ext>
            </a:extLst>
          </p:cNvPr>
          <p:cNvSpPr txBox="1"/>
          <p:nvPr/>
        </p:nvSpPr>
        <p:spPr>
          <a:xfrm>
            <a:off x="7081413" y="357173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form.php</a:t>
            </a:r>
            <a:r>
              <a:rPr lang="en-US" dirty="0"/>
              <a:t> page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697533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F8BD-09F2-8541-BEFA-13F990FF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097" y="1428750"/>
            <a:ext cx="9117807" cy="2105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HTML Forms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10C89-6A66-9916-80CC-047A25F2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56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36371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interesting web pages revolve around data</a:t>
            </a:r>
          </a:p>
          <a:p>
            <a:pPr lvl="1"/>
            <a:r>
              <a:rPr lang="en-US" dirty="0"/>
              <a:t>examples: Google, IMDB, </a:t>
            </a:r>
            <a:r>
              <a:rPr lang="en-US" dirty="0" err="1"/>
              <a:t>Digg</a:t>
            </a:r>
            <a:r>
              <a:rPr lang="en-US" dirty="0"/>
              <a:t>, Facebook, YouTube, Rotten Tomatoes</a:t>
            </a:r>
          </a:p>
          <a:p>
            <a:pPr lvl="1"/>
            <a:r>
              <a:rPr lang="en-US" dirty="0"/>
              <a:t>can take many formats: text, HTML, XML, multimedia</a:t>
            </a:r>
          </a:p>
          <a:p>
            <a:r>
              <a:rPr lang="en-US" dirty="0"/>
              <a:t>Many of them allow us to access their data</a:t>
            </a:r>
          </a:p>
          <a:p>
            <a:r>
              <a:rPr lang="en-US" dirty="0"/>
              <a:t>Some even allow us to </a:t>
            </a:r>
            <a:r>
              <a:rPr lang="en-US" i="1" dirty="0"/>
              <a:t>submit our own new data</a:t>
            </a:r>
          </a:p>
          <a:p>
            <a:r>
              <a:rPr lang="en-US" dirty="0"/>
              <a:t>Most server-side web programs accept parameters that guide their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03ECA90-4926-4DCC-A018-BD0D4372A3D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62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Reading/writing an entire file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215165"/>
            <a:ext cx="10515600" cy="3961797"/>
          </a:xfrm>
        </p:spPr>
        <p:txBody>
          <a:bodyPr>
            <a:normAutofit/>
          </a:bodyPr>
          <a:lstStyle/>
          <a:p>
            <a:r>
              <a:rPr lang="en-US" b="1" dirty="0"/>
              <a:t>query string</a:t>
            </a:r>
            <a:r>
              <a:rPr lang="en-US" dirty="0"/>
              <a:t>: a set of parameters passed from a browser to a web server</a:t>
            </a:r>
          </a:p>
          <a:p>
            <a:pPr lvl="1"/>
            <a:r>
              <a:rPr lang="en-US" dirty="0"/>
              <a:t>often passed by placing name/value pairs at the end of a URL</a:t>
            </a:r>
          </a:p>
          <a:p>
            <a:r>
              <a:rPr lang="en-US" dirty="0"/>
              <a:t>PHP code on the server can examine and utilize the value of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BA9C494-EE57-4648-944B-B5DAF8C17B9E}" type="slidenum">
              <a:rPr lang="en-US" smtClean="0"/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33600" y="1676400"/>
            <a:ext cx="8153400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URL?name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value&amp;name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=value...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	  	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0505" y="4656787"/>
            <a:ext cx="10061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http://example.com/student_login.php?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username=xenia&amp;sid=1234567</a:t>
            </a:r>
          </a:p>
        </p:txBody>
      </p:sp>
    </p:spTree>
    <p:extLst>
      <p:ext uri="{BB962C8B-B14F-4D97-AF65-F5344CB8AC3E}">
        <p14:creationId xmlns:p14="http://schemas.microsoft.com/office/powerpoint/2010/main" val="9577137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53001" cy="4351338"/>
          </a:xfrm>
        </p:spPr>
        <p:txBody>
          <a:bodyPr/>
          <a:lstStyle/>
          <a:p>
            <a:r>
              <a:rPr lang="en-US" b="1" dirty="0"/>
              <a:t>form</a:t>
            </a:r>
            <a:r>
              <a:rPr lang="en-US" dirty="0"/>
              <a:t>: a group of UI controls that accepts information from the user and sends the information to a web server</a:t>
            </a:r>
          </a:p>
          <a:p>
            <a:r>
              <a:rPr lang="en-US" dirty="0"/>
              <a:t>the information is sent to the server as a query string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03ECA90-4926-4DCC-A018-BD0D4372A3D4}" type="slidenum">
              <a:rPr lang="en-US" smtClean="0"/>
              <a:t>59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528763"/>
            <a:ext cx="504886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98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CD18-2272-974D-A671-261FFD95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Two types of webpages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EDE1E-0102-574D-B297-5BDE906A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</a:t>
            </a:fld>
            <a:endParaRPr lang="en-JP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BA4DE5-552D-1549-A264-79F76D354A49}"/>
              </a:ext>
            </a:extLst>
          </p:cNvPr>
          <p:cNvSpPr/>
          <p:nvPr/>
        </p:nvSpPr>
        <p:spPr>
          <a:xfrm>
            <a:off x="2653967" y="2076453"/>
            <a:ext cx="34420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JP" dirty="0"/>
              <a:t>https://www.shibaura-it.ac.jp/en/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1E6EA-6DB6-C44C-8124-58BA2ED2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830" y="2445785"/>
            <a:ext cx="2546570" cy="6422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80256-A2EB-3843-97D0-2CD747C3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942" y="2445785"/>
            <a:ext cx="2675454" cy="8171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F2369D-0D11-A244-9497-4219091A5C00}"/>
              </a:ext>
            </a:extLst>
          </p:cNvPr>
          <p:cNvSpPr/>
          <p:nvPr/>
        </p:nvSpPr>
        <p:spPr>
          <a:xfrm>
            <a:off x="7244745" y="2076453"/>
            <a:ext cx="281365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JP" dirty="0"/>
              <a:t>https://www.amazon.com/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D2EFF-1FB6-F142-A6BE-21BE1E7577C8}"/>
              </a:ext>
            </a:extLst>
          </p:cNvPr>
          <p:cNvSpPr txBox="1"/>
          <p:nvPr/>
        </p:nvSpPr>
        <p:spPr>
          <a:xfrm>
            <a:off x="3577491" y="1469868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3200" b="1" dirty="0"/>
              <a:t>Static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22D22-474F-BA4B-A13E-5FFAE202AD7F}"/>
              </a:ext>
            </a:extLst>
          </p:cNvPr>
          <p:cNvSpPr txBox="1"/>
          <p:nvPr/>
        </p:nvSpPr>
        <p:spPr>
          <a:xfrm>
            <a:off x="7704838" y="1491678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3200" b="1" dirty="0"/>
              <a:t>Dynamic</a:t>
            </a:r>
          </a:p>
        </p:txBody>
      </p:sp>
    </p:spTree>
    <p:extLst>
      <p:ext uri="{BB962C8B-B14F-4D97-AF65-F5344CB8AC3E}">
        <p14:creationId xmlns:p14="http://schemas.microsoft.com/office/powerpoint/2010/main" val="3145158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How Forms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Forms Work</a:t>
            </a:r>
          </a:p>
        </p:txBody>
      </p:sp>
      <p:sp>
        <p:nvSpPr>
          <p:cNvPr id="89" name="Web forms have two components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None/>
              <a:defRPr sz="3000"/>
            </a:pPr>
            <a:r>
              <a:t>Web forms have two components:</a:t>
            </a:r>
          </a:p>
          <a:p>
            <a:pPr lvl="1">
              <a:defRPr sz="3000"/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form on the page</a:t>
            </a:r>
            <a:r>
              <a:t> that collects input</a:t>
            </a:r>
          </a:p>
          <a:p>
            <a:pPr lvl="1">
              <a:defRPr sz="3000"/>
            </a:pPr>
            <a:r>
              <a:t>An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application on the server</a:t>
            </a:r>
            <a:r>
              <a:t> that processes the collected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A6316-A5F7-952B-1BF3-8B0FBE89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60</a:t>
            </a:fld>
            <a:endParaRPr lang="en-JP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lwd5_0901_transaction.png" descr="lwd5_0901_transa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100" y="1462983"/>
            <a:ext cx="4526902" cy="502989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C5343-A10C-5C4C-BC4C-32D9295C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Form Transaction</a:t>
            </a:r>
            <a:endParaRPr lang="en-JP" dirty="0"/>
          </a:p>
        </p:txBody>
      </p:sp>
      <p:sp>
        <p:nvSpPr>
          <p:cNvPr id="92" name="4. The application processes the information.…"/>
          <p:cNvSpPr txBox="1">
            <a:spLocks noGrp="1"/>
          </p:cNvSpPr>
          <p:nvPr>
            <p:ph idx="1"/>
          </p:nvPr>
        </p:nvSpPr>
        <p:spPr>
          <a:xfrm>
            <a:off x="838200" y="1888374"/>
            <a:ext cx="6594900" cy="4351338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0" indent="0">
              <a:spcBef>
                <a:spcPts val="2953"/>
              </a:spcBef>
              <a:buNone/>
              <a:defRPr sz="20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Browser renders the form inputs as indicated in the markup.</a:t>
            </a:r>
          </a:p>
          <a:p>
            <a:pPr marL="0" indent="0">
              <a:spcBef>
                <a:spcPts val="2953"/>
              </a:spcBef>
              <a:buNone/>
              <a:defRPr sz="20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User enters information in the form and hits Submit.</a:t>
            </a:r>
          </a:p>
          <a:p>
            <a:pPr marL="0" indent="0">
              <a:spcBef>
                <a:spcPts val="2953"/>
              </a:spcBef>
              <a:buNone/>
              <a:defRPr sz="20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The browser encodes the information entered and sends it to the server.</a:t>
            </a:r>
          </a:p>
          <a:p>
            <a:pPr marL="0" indent="0">
              <a:spcBef>
                <a:spcPts val="2953"/>
              </a:spcBef>
              <a:buNone/>
              <a:defRPr sz="20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4. The application processes the information.</a:t>
            </a:r>
          </a:p>
          <a:p>
            <a:pPr marL="0" indent="0">
              <a:spcBef>
                <a:spcPts val="2953"/>
              </a:spcBef>
              <a:buNone/>
              <a:defRPr sz="20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5. The application returns a response (for example, a thank you message or reloading the page).</a:t>
            </a:r>
          </a:p>
          <a:p>
            <a:pPr marL="0" indent="0">
              <a:spcBef>
                <a:spcPts val="2953"/>
              </a:spcBef>
              <a:buNone/>
              <a:defRPr sz="20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D8E635-BA50-353F-723A-2C3B93D3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61</a:t>
            </a:fld>
            <a:endParaRPr lang="en-JP"/>
          </a:p>
        </p:txBody>
      </p:sp>
      <p:sp>
        <p:nvSpPr>
          <p:cNvPr id="93" name="1. Browser renders the form inputs as indicated in the markup.…"/>
          <p:cNvSpPr txBox="1"/>
          <p:nvPr/>
        </p:nvSpPr>
        <p:spPr>
          <a:xfrm>
            <a:off x="1745201" y="3027055"/>
            <a:ext cx="2118203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spcBef>
                <a:spcPts val="2953"/>
              </a:spcBef>
              <a:defRPr sz="20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06" dirty="0"/>
          </a:p>
        </p:txBody>
      </p:sp>
      <p:sp>
        <p:nvSpPr>
          <p:cNvPr id="94" name="Web Form Transaction"/>
          <p:cNvSpPr txBox="1"/>
          <p:nvPr/>
        </p:nvSpPr>
        <p:spPr>
          <a:xfrm>
            <a:off x="3749341" y="489064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sz="337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Web Processing 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Processing Applications</a:t>
            </a:r>
          </a:p>
        </p:txBody>
      </p:sp>
      <p:sp>
        <p:nvSpPr>
          <p:cNvPr id="97" name="Web forms may be processed by any of the following technologies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 sz="3000"/>
            </a:pPr>
            <a:r>
              <a:t>Web forms may be processed by any of the following technologies:</a:t>
            </a:r>
          </a:p>
          <a:p>
            <a:pPr lvl="1">
              <a:spcBef>
                <a:spcPts val="2109"/>
              </a:spcBef>
              <a:defRPr sz="3000"/>
            </a:pPr>
            <a:r>
              <a:t>PHP (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.php</a:t>
            </a:r>
            <a:r>
              <a:t>)</a:t>
            </a:r>
          </a:p>
          <a:p>
            <a:pPr lvl="1">
              <a:spcBef>
                <a:spcPts val="2109"/>
              </a:spcBef>
              <a:defRPr sz="3000"/>
            </a:pPr>
            <a:r>
              <a:t>Microsoft ASP (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.asp</a:t>
            </a:r>
            <a:r>
              <a:t>)</a:t>
            </a:r>
          </a:p>
          <a:p>
            <a:pPr lvl="1">
              <a:spcBef>
                <a:spcPts val="2109"/>
              </a:spcBef>
              <a:defRPr sz="3000"/>
            </a:pPr>
            <a:r>
              <a:t>Microsoft ASP.net (.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aspx</a:t>
            </a:r>
            <a:r>
              <a:t>)</a:t>
            </a:r>
          </a:p>
          <a:p>
            <a:pPr lvl="1">
              <a:spcBef>
                <a:spcPts val="2109"/>
              </a:spcBef>
              <a:defRPr sz="3000"/>
            </a:pPr>
            <a:r>
              <a:t>Ruby on Rails</a:t>
            </a:r>
          </a:p>
          <a:p>
            <a:pPr lvl="1">
              <a:spcBef>
                <a:spcPts val="2109"/>
              </a:spcBef>
              <a:defRPr sz="3000"/>
            </a:pPr>
            <a:r>
              <a:t>JavaServer Pages (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.jsp</a:t>
            </a:r>
            <a:r>
              <a:t>)</a:t>
            </a:r>
          </a:p>
          <a:p>
            <a:pPr lvl="1">
              <a:spcBef>
                <a:spcPts val="2109"/>
              </a:spcBef>
              <a:defRPr sz="3000"/>
            </a:pPr>
            <a:r>
              <a:t>Python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6AE0D-2D94-9C61-E48F-4329616E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62</a:t>
            </a:fld>
            <a:endParaRPr lang="en-JP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743" y="5137150"/>
            <a:ext cx="9341305" cy="1219200"/>
          </a:xfrm>
        </p:spPr>
        <p:txBody>
          <a:bodyPr/>
          <a:lstStyle/>
          <a:p>
            <a:r>
              <a:rPr lang="en-US" dirty="0"/>
              <a:t>Wrap the form's controls in a block element such as div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AFBDD-1004-F160-5D53-4C39348A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16" y="1451023"/>
            <a:ext cx="5914335" cy="2572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B853B2-322C-891F-8FE9-768C12B0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814" y="4354897"/>
            <a:ext cx="6070912" cy="450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BAB10-EEBA-2997-41B3-08EBFD4C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54" y="4451010"/>
            <a:ext cx="3959285" cy="2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86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he form El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form Element</a:t>
            </a:r>
          </a:p>
        </p:txBody>
      </p:sp>
      <p:sp>
        <p:nvSpPr>
          <p:cNvPr id="101" name="The form element is a container for all the content in the form and its input controls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3000"/>
            </a:pPr>
            <a:r>
              <a:rPr dirty="0"/>
              <a:t>The </a:t>
            </a:r>
            <a:r>
              <a:rPr b="1" dirty="0">
                <a:solidFill>
                  <a:schemeClr val="accent1"/>
                </a:solidFill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form</a:t>
            </a:r>
            <a:r>
              <a:rPr dirty="0"/>
              <a:t> element is a container for all the content in the form and its input controls. </a:t>
            </a:r>
          </a:p>
          <a:p>
            <a:pPr>
              <a:defRPr sz="3000"/>
            </a:pPr>
            <a:r>
              <a:rPr dirty="0"/>
              <a:t>The </a:t>
            </a:r>
            <a:r>
              <a:rPr sz="30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action</a:t>
            </a:r>
            <a:r>
              <a:rPr dirty="0"/>
              <a:t> and </a:t>
            </a:r>
            <a:r>
              <a:rPr sz="30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method</a:t>
            </a:r>
            <a:r>
              <a:rPr dirty="0"/>
              <a:t> attributes are necessary for interacting with the processing program.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13C5B-E086-74F0-B1DF-3CB41680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64</a:t>
            </a:fld>
            <a:endParaRPr lang="en-JP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2F6CE-89AE-889B-B14D-DE7F47E9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83" y="3928579"/>
            <a:ext cx="93726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he action Attribu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action Attribute</a:t>
            </a:r>
          </a:p>
        </p:txBody>
      </p:sp>
      <p:sp>
        <p:nvSpPr>
          <p:cNvPr id="104" name="The action attribute provides the location of the script or application that will process the collected form data.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000"/>
            </a:pPr>
            <a:r>
              <a:rPr dirty="0"/>
              <a:t>The </a:t>
            </a:r>
            <a:r>
              <a:rPr sz="30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action</a:t>
            </a:r>
            <a:r>
              <a:rPr dirty="0"/>
              <a:t> attribute provides the location of the script or application that will process the collected form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CE15-CD5F-B294-5417-B543971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65</a:t>
            </a:fld>
            <a:endParaRPr lang="en-JP"/>
          </a:p>
        </p:txBody>
      </p:sp>
      <p:sp>
        <p:nvSpPr>
          <p:cNvPr id="105" name="&lt;form action=&quot;mailinglist.php&quot; method=&quot;POST&quot;&gt;"/>
          <p:cNvSpPr txBox="1"/>
          <p:nvPr/>
        </p:nvSpPr>
        <p:spPr>
          <a:xfrm>
            <a:off x="2777783" y="3429000"/>
            <a:ext cx="7220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898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B7457-E9A0-4023-1D46-0EAA78B7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296444"/>
            <a:ext cx="93726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method Attribu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method Attribute</a:t>
            </a:r>
          </a:p>
        </p:txBody>
      </p:sp>
      <p:sp>
        <p:nvSpPr>
          <p:cNvPr id="108" name="The method attribute specifies how the encoded information should be sent to the server (GET or POST):…"/>
          <p:cNvSpPr txBox="1">
            <a:spLocks noGrp="1"/>
          </p:cNvSpPr>
          <p:nvPr>
            <p:ph idx="1"/>
          </p:nvPr>
        </p:nvSpPr>
        <p:spPr>
          <a:xfrm>
            <a:off x="838200" y="2150771"/>
            <a:ext cx="10515600" cy="40261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 defTabSz="386106">
              <a:spcBef>
                <a:spcPts val="2742"/>
              </a:spcBef>
              <a:buNone/>
              <a:defRPr sz="2820"/>
            </a:pPr>
            <a:r>
              <a:rPr dirty="0"/>
              <a:t>The </a:t>
            </a:r>
            <a:r>
              <a:rPr b="1" dirty="0">
                <a:solidFill>
                  <a:schemeClr val="accent1"/>
                </a:solidFill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method</a:t>
            </a:r>
            <a:r>
              <a:rPr dirty="0"/>
              <a:t> attribute specifies how the encoded information should be sent to the server (GET or POST):</a:t>
            </a:r>
          </a:p>
          <a:p>
            <a:pPr marL="587553" lvl="1" indent="-293776" defTabSz="386106">
              <a:spcBef>
                <a:spcPts val="1969"/>
              </a:spcBef>
              <a:defRPr sz="2820"/>
            </a:pPr>
            <a:r>
              <a:rPr b="1" dirty="0">
                <a:solidFill>
                  <a:schemeClr val="accent1"/>
                </a:solidFill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GET</a:t>
            </a:r>
            <a:r>
              <a:rPr dirty="0"/>
              <a:t>: The encoded data is tacked onto the URL sent to the server:</a:t>
            </a:r>
          </a:p>
          <a:p>
            <a:pPr marL="302170" marR="302170" lvl="1" indent="151085" defTabSz="302170">
              <a:spcBef>
                <a:spcPts val="1266"/>
              </a:spcBef>
              <a:buNone/>
              <a:defRPr sz="2256">
                <a:latin typeface="Courier"/>
                <a:ea typeface="Courier"/>
                <a:cs typeface="Courier"/>
                <a:sym typeface="Courier"/>
              </a:defRPr>
            </a:pPr>
            <a:endParaRPr lang="en-US" sz="2200" b="1" dirty="0">
              <a:solidFill>
                <a:schemeClr val="accent4">
                  <a:hueOff val="384618"/>
                  <a:satOff val="3869"/>
                  <a:lumOff val="5802"/>
                </a:schemeClr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pPr marL="302170" marR="302170" lvl="1" indent="151085" defTabSz="302170">
              <a:spcBef>
                <a:spcPts val="1266"/>
              </a:spcBef>
              <a:buNone/>
              <a:defRPr sz="2256">
                <a:latin typeface="Courier"/>
                <a:ea typeface="Courier"/>
                <a:cs typeface="Courier"/>
                <a:sym typeface="Courier"/>
              </a:defRPr>
            </a:pPr>
            <a:endParaRPr sz="2200" b="1" dirty="0">
              <a:solidFill>
                <a:schemeClr val="accent4">
                  <a:hueOff val="384618"/>
                  <a:satOff val="3869"/>
                  <a:lumOff val="5802"/>
                </a:schemeClr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pPr marL="587553" lvl="1" indent="-293776" defTabSz="386106">
              <a:spcBef>
                <a:spcPts val="1969"/>
              </a:spcBef>
              <a:defRPr sz="2820"/>
            </a:pPr>
            <a:r>
              <a:rPr sz="28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POST</a:t>
            </a:r>
            <a:r>
              <a:rPr dirty="0"/>
              <a:t>: Data is sen</a:t>
            </a:r>
            <a:r>
              <a:rPr lang="en-US" dirty="0"/>
              <a:t>t</a:t>
            </a:r>
            <a:r>
              <a:rPr dirty="0"/>
              <a:t> in a </a:t>
            </a:r>
            <a:r>
              <a:rPr b="1" dirty="0">
                <a:solidFill>
                  <a:schemeClr val="accent1"/>
                </a:solidFill>
              </a:rPr>
              <a:t>separate transaction </a:t>
            </a:r>
            <a:r>
              <a:rPr dirty="0"/>
              <a:t>and can be encrypted with HTTPS. </a:t>
            </a:r>
          </a:p>
          <a:p>
            <a:pPr marL="0" indent="0" defTabSz="386106">
              <a:spcBef>
                <a:spcPts val="3516"/>
              </a:spcBef>
              <a:buNone/>
              <a:defRPr sz="2538"/>
            </a:pPr>
            <a:r>
              <a:rPr dirty="0">
                <a:solidFill>
                  <a:schemeClr val="accent4"/>
                </a:solidFill>
              </a:rPr>
              <a:t>NOTE:</a:t>
            </a:r>
            <a:r>
              <a:rPr dirty="0"/>
              <a:t> POST is the most common method.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683C5-9863-4BA5-78E1-744F8BDF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66</a:t>
            </a:fld>
            <a:endParaRPr lang="en-JP"/>
          </a:p>
        </p:txBody>
      </p:sp>
      <p:sp>
        <p:nvSpPr>
          <p:cNvPr id="109" name="&lt;form action=&quot;mailinglist.php&quot; method=&quot;POST&quot;&gt;"/>
          <p:cNvSpPr txBox="1"/>
          <p:nvPr/>
        </p:nvSpPr>
        <p:spPr>
          <a:xfrm>
            <a:off x="2777783" y="1461422"/>
            <a:ext cx="6636433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98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&lt;form action="</a:t>
            </a:r>
            <a:r>
              <a:rPr sz="1898" dirty="0" err="1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mailinglist.php</a:t>
            </a:r>
            <a:r>
              <a:rPr sz="1898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" </a:t>
            </a:r>
            <a:r>
              <a:rPr sz="1898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method="POST"</a:t>
            </a:r>
            <a:r>
              <a:rPr sz="1898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268A9-CC1F-5942-BC93-B3F5EDE4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3748367"/>
            <a:ext cx="83058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 Control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 Control Elements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054F16-52C9-A441-910C-9BCC1A91D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ym typeface="Helvetica"/>
              </a:rPr>
              <a:t>Form control elements </a:t>
            </a:r>
            <a:r>
              <a:rPr lang="en-US" dirty="0"/>
              <a:t>(also called </a:t>
            </a:r>
            <a:r>
              <a:rPr lang="en-US" b="1" dirty="0">
                <a:sym typeface="Helvetica"/>
              </a:rPr>
              <a:t>widgets</a:t>
            </a:r>
            <a:r>
              <a:rPr lang="en-US" dirty="0"/>
              <a:t>) collect data from the user. A few examples:</a:t>
            </a:r>
          </a:p>
          <a:p>
            <a:endParaRPr lang="en-JP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3B4D2-FB61-EE36-25FC-FD9E86DC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67</a:t>
            </a:fld>
            <a:endParaRPr lang="en-JP"/>
          </a:p>
        </p:txBody>
      </p:sp>
      <p:pic>
        <p:nvPicPr>
          <p:cNvPr id="112" name="lwd5_0901b_controls.png" descr="lwd5_0901b_contro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96" y="2865779"/>
            <a:ext cx="6861215" cy="134008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&lt;input type=&quot;text&quot;&gt;…"/>
          <p:cNvSpPr txBox="1"/>
          <p:nvPr/>
        </p:nvSpPr>
        <p:spPr>
          <a:xfrm>
            <a:off x="2451196" y="5032210"/>
            <a:ext cx="7289609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spcBef>
                <a:spcPts val="844"/>
              </a:spcBef>
              <a:defRPr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109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14" name="Form control elements (also called widgets) collect data from the user. A few examples:"/>
          <p:cNvSpPr txBox="1"/>
          <p:nvPr/>
        </p:nvSpPr>
        <p:spPr>
          <a:xfrm>
            <a:off x="2581480" y="3623550"/>
            <a:ext cx="7095246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spcBef>
                <a:spcPts val="2953"/>
              </a:spcBef>
              <a:defRPr sz="3000">
                <a:solidFill>
                  <a:srgbClr val="53585F"/>
                </a:solidFill>
              </a:defRPr>
            </a:pPr>
            <a:endParaRPr sz="2109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610F9-70CD-0430-E645-25DB014E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30" y="4391823"/>
            <a:ext cx="3260311" cy="187793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orm Control Elements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Form Control Elements (cont’d)</a:t>
            </a:r>
          </a:p>
        </p:txBody>
      </p:sp>
      <p:sp>
        <p:nvSpPr>
          <p:cNvPr id="116" name="Form controls collect data in variable/value pairs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None/>
              <a:defRPr sz="3000"/>
            </a:pPr>
            <a:r>
              <a:rPr dirty="0"/>
              <a:t>Form controls collect data in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variable/value pairs</a:t>
            </a:r>
            <a:r>
              <a:rPr dirty="0"/>
              <a:t>. </a:t>
            </a:r>
          </a:p>
          <a:p>
            <a:pPr marL="0" indent="0">
              <a:buNone/>
              <a:defRPr sz="3000"/>
            </a:pPr>
            <a:r>
              <a:rPr dirty="0"/>
              <a:t>Examples: </a:t>
            </a:r>
          </a:p>
          <a:p>
            <a:pPr marL="0" lvl="2" indent="321457">
              <a:spcBef>
                <a:spcPts val="1687"/>
              </a:spcBef>
              <a:buNone/>
              <a:defRPr sz="300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variable</a:t>
            </a:r>
            <a:r>
              <a:rPr dirty="0"/>
              <a:t> </a:t>
            </a:r>
            <a:r>
              <a:rPr lang="en-US" dirty="0"/>
              <a:t>	</a:t>
            </a:r>
            <a:r>
              <a:rPr dirty="0"/>
              <a:t>= "email" </a:t>
            </a:r>
          </a:p>
          <a:p>
            <a:pPr marL="0" lvl="2" indent="321457">
              <a:spcBef>
                <a:spcPts val="0"/>
              </a:spcBef>
              <a:buNone/>
              <a:defRPr sz="300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value</a:t>
            </a:r>
            <a:r>
              <a:rPr dirty="0"/>
              <a:t> </a:t>
            </a:r>
            <a:r>
              <a:rPr lang="en-US" dirty="0"/>
              <a:t>		</a:t>
            </a:r>
            <a:r>
              <a:rPr dirty="0"/>
              <a:t>= </a:t>
            </a:r>
            <a:r>
              <a:rPr dirty="0" err="1"/>
              <a:t>jen@example.com</a:t>
            </a:r>
            <a:endParaRPr dirty="0"/>
          </a:p>
          <a:p>
            <a:pPr marL="0" lvl="2" indent="321457">
              <a:buNone/>
              <a:defRPr sz="300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variable</a:t>
            </a:r>
            <a:r>
              <a:rPr dirty="0"/>
              <a:t> </a:t>
            </a:r>
            <a:r>
              <a:rPr lang="en-US" dirty="0"/>
              <a:t>	</a:t>
            </a:r>
            <a:r>
              <a:rPr dirty="0"/>
              <a:t>= "color"</a:t>
            </a:r>
          </a:p>
          <a:p>
            <a:pPr marL="0" lvl="2" indent="321457">
              <a:spcBef>
                <a:spcPts val="0"/>
              </a:spcBef>
              <a:buNone/>
              <a:defRPr sz="300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value</a:t>
            </a:r>
            <a:r>
              <a:rPr dirty="0"/>
              <a:t> </a:t>
            </a:r>
            <a:r>
              <a:rPr lang="en-US" dirty="0"/>
              <a:t>		</a:t>
            </a:r>
            <a:r>
              <a:rPr dirty="0"/>
              <a:t>= green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5B3C53-30C9-1F36-CAE4-A7B48817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68</a:t>
            </a:fld>
            <a:endParaRPr lang="en-JP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Variables (the name Attribut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Variables (the name Attribute)</a:t>
            </a:r>
          </a:p>
        </p:txBody>
      </p:sp>
      <p:sp>
        <p:nvSpPr>
          <p:cNvPr id="120" name="A variable is a bit of information collected by a form control (example: the user’s last name)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/>
            </a:pPr>
            <a:r>
              <a:rPr dirty="0"/>
              <a:t>A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variable</a:t>
            </a:r>
            <a:r>
              <a:rPr dirty="0"/>
              <a:t> is a bit of information collected by a form control (example: </a:t>
            </a:r>
            <a:r>
              <a:rPr dirty="0">
                <a:solidFill>
                  <a:schemeClr val="accent4"/>
                </a:solidFill>
              </a:rPr>
              <a:t>the user’s last name).</a:t>
            </a:r>
            <a:r>
              <a:rPr dirty="0"/>
              <a:t> </a:t>
            </a:r>
          </a:p>
          <a:p>
            <a:pPr>
              <a:defRPr sz="3000"/>
            </a:pPr>
            <a:r>
              <a:rPr dirty="0"/>
              <a:t>The required </a:t>
            </a:r>
            <a:r>
              <a:rPr b="1" dirty="0"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name</a:t>
            </a:r>
            <a:r>
              <a:rPr dirty="0"/>
              <a:t> attribute in the control element provides the name of the variable for that control:</a:t>
            </a:r>
          </a:p>
          <a:p>
            <a:pPr marL="0" indent="0" algn="ctr">
              <a:buNone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</a:t>
            </a:r>
            <a:r>
              <a:rPr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name="</a:t>
            </a:r>
            <a:r>
              <a:rPr b="1" dirty="0" err="1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lastname</a:t>
            </a:r>
            <a:r>
              <a:rPr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"</a:t>
            </a:r>
            <a:r>
              <a:rPr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&gt;</a:t>
            </a:r>
          </a:p>
          <a:p>
            <a:pPr marL="0" indent="0">
              <a:spcBef>
                <a:spcPts val="3797"/>
              </a:spcBef>
              <a:buNone/>
              <a:defRPr sz="2700"/>
            </a:pPr>
            <a:r>
              <a:rPr dirty="0">
                <a:solidFill>
                  <a:schemeClr val="accent4"/>
                </a:solidFill>
              </a:rPr>
              <a:t>NOTE: </a:t>
            </a:r>
            <a:r>
              <a:rPr dirty="0"/>
              <a:t>The variable name is also programmed into the web processing script or app, so the name in the markup must match the name in the processor.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A73A9-3B93-EA47-7BA4-F0E85540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69</a:t>
            </a:fld>
            <a:endParaRPr lang="en-JP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AA27-FC4E-2B47-A082-7DB48B2F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How static web pages are processed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6838BB0D-F230-D344-B0EE-A0A33B01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90788"/>
            <a:ext cx="11093245" cy="2867212"/>
          </a:xfrm>
        </p:spPr>
        <p:txBody>
          <a:bodyPr>
            <a:normAutofit/>
          </a:bodyPr>
          <a:lstStyle/>
          <a:p>
            <a:r>
              <a:rPr lang="en-JP" sz="2000" dirty="0"/>
              <a:t>A static webpage is an HTML document stored on a web server and does not change</a:t>
            </a:r>
          </a:p>
          <a:p>
            <a:r>
              <a:rPr lang="en-JP" sz="2000" dirty="0"/>
              <a:t>Usually with filenames .htm .html</a:t>
            </a:r>
          </a:p>
          <a:p>
            <a:r>
              <a:rPr lang="en-JP" sz="2000" dirty="0"/>
              <a:t>When user request a static webpage, the browser send HTTP request include the filename</a:t>
            </a:r>
          </a:p>
          <a:p>
            <a:r>
              <a:rPr lang="en-JP" sz="2000" dirty="0"/>
              <a:t>Web server retrieve HTML from webpage and send it back to browser as part of HTTP response</a:t>
            </a:r>
          </a:p>
          <a:p>
            <a:r>
              <a:rPr lang="en-JP" sz="2000" dirty="0"/>
              <a:t>Browser then renders the HTML into a webpage and display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088DB-1A2E-2D40-ADCE-1A1DBBD8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</a:t>
            </a:fld>
            <a:endParaRPr lang="en-JP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F44C54-7025-3544-9DF5-DD8DCCC0F670}"/>
              </a:ext>
            </a:extLst>
          </p:cNvPr>
          <p:cNvGrpSpPr/>
          <p:nvPr/>
        </p:nvGrpSpPr>
        <p:grpSpPr>
          <a:xfrm>
            <a:off x="1916542" y="1572704"/>
            <a:ext cx="8110014" cy="2222449"/>
            <a:chOff x="1916542" y="1690688"/>
            <a:chExt cx="8110014" cy="22224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4EE48F9-225E-9A46-8114-EDB4512FBEA2}"/>
                </a:ext>
              </a:extLst>
            </p:cNvPr>
            <p:cNvGrpSpPr/>
            <p:nvPr/>
          </p:nvGrpSpPr>
          <p:grpSpPr>
            <a:xfrm>
              <a:off x="1916542" y="1690688"/>
              <a:ext cx="8110014" cy="2222449"/>
              <a:chOff x="1916542" y="1690688"/>
              <a:chExt cx="8110014" cy="222244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B19AC01-D897-8743-A929-C29375BA0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02913" y="2227407"/>
                <a:ext cx="1096877" cy="104332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67AAAFF-8A15-2C49-B9A4-84A433993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123" y="2223483"/>
                <a:ext cx="1096878" cy="104332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8D4CEB1-FE1D-A447-886E-7ADF30A9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7355" y="2663015"/>
                <a:ext cx="739291" cy="703196"/>
              </a:xfrm>
              <a:prstGeom prst="rect">
                <a:avLst/>
              </a:prstGeom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D425CFA-C584-8444-820B-2533F8D234EF}"/>
                  </a:ext>
                </a:extLst>
              </p:cNvPr>
              <p:cNvSpPr/>
              <p:nvPr/>
            </p:nvSpPr>
            <p:spPr>
              <a:xfrm>
                <a:off x="3613355" y="1690688"/>
                <a:ext cx="2462980" cy="678437"/>
              </a:xfrm>
              <a:custGeom>
                <a:avLst/>
                <a:gdLst>
                  <a:gd name="connsiteX0" fmla="*/ 0 w 2462980"/>
                  <a:gd name="connsiteY0" fmla="*/ 516211 h 530959"/>
                  <a:gd name="connsiteX1" fmla="*/ 958645 w 2462980"/>
                  <a:gd name="connsiteY1" fmla="*/ 17 h 530959"/>
                  <a:gd name="connsiteX2" fmla="*/ 2462980 w 2462980"/>
                  <a:gd name="connsiteY2" fmla="*/ 530959 h 530959"/>
                  <a:gd name="connsiteX0" fmla="*/ 0 w 2462980"/>
                  <a:gd name="connsiteY0" fmla="*/ 663689 h 678437"/>
                  <a:gd name="connsiteX1" fmla="*/ 1179870 w 2462980"/>
                  <a:gd name="connsiteY1" fmla="*/ 11 h 678437"/>
                  <a:gd name="connsiteX2" fmla="*/ 2462980 w 2462980"/>
                  <a:gd name="connsiteY2" fmla="*/ 678437 h 678437"/>
                  <a:gd name="connsiteX0" fmla="*/ 0 w 2462980"/>
                  <a:gd name="connsiteY0" fmla="*/ 663678 h 678426"/>
                  <a:gd name="connsiteX1" fmla="*/ 1179870 w 2462980"/>
                  <a:gd name="connsiteY1" fmla="*/ 0 h 678426"/>
                  <a:gd name="connsiteX2" fmla="*/ 2462980 w 2462980"/>
                  <a:gd name="connsiteY2" fmla="*/ 678426 h 678426"/>
                  <a:gd name="connsiteX0" fmla="*/ 0 w 2462980"/>
                  <a:gd name="connsiteY0" fmla="*/ 663678 h 678426"/>
                  <a:gd name="connsiteX1" fmla="*/ 1179870 w 2462980"/>
                  <a:gd name="connsiteY1" fmla="*/ 0 h 678426"/>
                  <a:gd name="connsiteX2" fmla="*/ 2462980 w 2462980"/>
                  <a:gd name="connsiteY2" fmla="*/ 678426 h 678426"/>
                  <a:gd name="connsiteX0" fmla="*/ 0 w 2462980"/>
                  <a:gd name="connsiteY0" fmla="*/ 663689 h 678437"/>
                  <a:gd name="connsiteX1" fmla="*/ 1179870 w 2462980"/>
                  <a:gd name="connsiteY1" fmla="*/ 11 h 678437"/>
                  <a:gd name="connsiteX2" fmla="*/ 2462980 w 2462980"/>
                  <a:gd name="connsiteY2" fmla="*/ 678437 h 67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2980" h="678437">
                    <a:moveTo>
                      <a:pt x="0" y="663689"/>
                    </a:moveTo>
                    <a:cubicBezTo>
                      <a:pt x="274074" y="404363"/>
                      <a:pt x="312173" y="-2447"/>
                      <a:pt x="1179870" y="11"/>
                    </a:cubicBezTo>
                    <a:cubicBezTo>
                      <a:pt x="2047567" y="2469"/>
                      <a:pt x="1916061" y="414195"/>
                      <a:pt x="2462980" y="678437"/>
                    </a:cubicBezTo>
                  </a:path>
                </a:pathLst>
              </a:custGeom>
              <a:noFill/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D61BC34-EA3D-6043-87BA-869E9B8F8DF9}"/>
                  </a:ext>
                </a:extLst>
              </p:cNvPr>
              <p:cNvSpPr/>
              <p:nvPr/>
            </p:nvSpPr>
            <p:spPr>
              <a:xfrm flipV="1">
                <a:off x="3633020" y="2985910"/>
                <a:ext cx="2462980" cy="717943"/>
              </a:xfrm>
              <a:custGeom>
                <a:avLst/>
                <a:gdLst>
                  <a:gd name="connsiteX0" fmla="*/ 0 w 2462980"/>
                  <a:gd name="connsiteY0" fmla="*/ 516211 h 530959"/>
                  <a:gd name="connsiteX1" fmla="*/ 958645 w 2462980"/>
                  <a:gd name="connsiteY1" fmla="*/ 17 h 530959"/>
                  <a:gd name="connsiteX2" fmla="*/ 2462980 w 2462980"/>
                  <a:gd name="connsiteY2" fmla="*/ 530959 h 530959"/>
                  <a:gd name="connsiteX0" fmla="*/ 0 w 2462980"/>
                  <a:gd name="connsiteY0" fmla="*/ 527346 h 542094"/>
                  <a:gd name="connsiteX1" fmla="*/ 1209368 w 2462980"/>
                  <a:gd name="connsiteY1" fmla="*/ 16 h 542094"/>
                  <a:gd name="connsiteX2" fmla="*/ 2462980 w 2462980"/>
                  <a:gd name="connsiteY2" fmla="*/ 542094 h 542094"/>
                  <a:gd name="connsiteX0" fmla="*/ 0 w 2462980"/>
                  <a:gd name="connsiteY0" fmla="*/ 527346 h 542094"/>
                  <a:gd name="connsiteX1" fmla="*/ 1209368 w 2462980"/>
                  <a:gd name="connsiteY1" fmla="*/ 16 h 542094"/>
                  <a:gd name="connsiteX2" fmla="*/ 2462980 w 2462980"/>
                  <a:gd name="connsiteY2" fmla="*/ 542094 h 54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2980" h="542094">
                    <a:moveTo>
                      <a:pt x="0" y="527346"/>
                    </a:moveTo>
                    <a:cubicBezTo>
                      <a:pt x="274074" y="268020"/>
                      <a:pt x="371168" y="-2442"/>
                      <a:pt x="1209368" y="16"/>
                    </a:cubicBezTo>
                    <a:cubicBezTo>
                      <a:pt x="2047568" y="2474"/>
                      <a:pt x="1916061" y="277852"/>
                      <a:pt x="2462980" y="542094"/>
                    </a:cubicBezTo>
                  </a:path>
                </a:pathLst>
              </a:custGeom>
              <a:noFill/>
              <a:ln w="38100"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dirty="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018D158-3D70-3640-9EB9-C98EF3CFBF1E}"/>
                  </a:ext>
                </a:extLst>
              </p:cNvPr>
              <p:cNvCxnSpPr/>
              <p:nvPr/>
            </p:nvCxnSpPr>
            <p:spPr>
              <a:xfrm flipH="1">
                <a:off x="7816646" y="2745143"/>
                <a:ext cx="1046386" cy="0"/>
              </a:xfrm>
              <a:prstGeom prst="straightConnector1">
                <a:avLst/>
              </a:prstGeom>
              <a:noFill/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61817B-C9B5-0E40-8569-94B5AE5454C0}"/>
                  </a:ext>
                </a:extLst>
              </p:cNvPr>
              <p:cNvSpPr txBox="1"/>
              <p:nvPr/>
            </p:nvSpPr>
            <p:spPr>
              <a:xfrm>
                <a:off x="4005050" y="2030570"/>
                <a:ext cx="1616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/>
                  <a:t>HTTP request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058476-5222-D741-ACD7-1C88513E658C}"/>
                  </a:ext>
                </a:extLst>
              </p:cNvPr>
              <p:cNvSpPr txBox="1"/>
              <p:nvPr/>
            </p:nvSpPr>
            <p:spPr>
              <a:xfrm>
                <a:off x="3957229" y="2826253"/>
                <a:ext cx="17963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JP" dirty="0"/>
                  <a:t>HTTP response</a:t>
                </a:r>
                <a:br>
                  <a:rPr lang="en-JP" dirty="0"/>
                </a:br>
                <a:r>
                  <a:rPr lang="en-JP" dirty="0"/>
                  <a:t>(with HTML)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8F385F-F0DC-0441-B5C9-DF1899E70126}"/>
                  </a:ext>
                </a:extLst>
              </p:cNvPr>
              <p:cNvSpPr txBox="1"/>
              <p:nvPr/>
            </p:nvSpPr>
            <p:spPr>
              <a:xfrm>
                <a:off x="8863032" y="3266806"/>
                <a:ext cx="1163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/>
                  <a:t>HTML file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7C4162-8700-4641-BF77-DE7E0A16F0A2}"/>
                  </a:ext>
                </a:extLst>
              </p:cNvPr>
              <p:cNvSpPr txBox="1"/>
              <p:nvPr/>
            </p:nvSpPr>
            <p:spPr>
              <a:xfrm>
                <a:off x="6326309" y="3266806"/>
                <a:ext cx="1360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/>
                  <a:t>Web server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EC19A0-4111-9D49-B08C-DEFC4816CC93}"/>
                  </a:ext>
                </a:extLst>
              </p:cNvPr>
              <p:cNvSpPr txBox="1"/>
              <p:nvPr/>
            </p:nvSpPr>
            <p:spPr>
              <a:xfrm>
                <a:off x="1916542" y="3266806"/>
                <a:ext cx="16937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JP" dirty="0"/>
                  <a:t>Client</a:t>
                </a:r>
              </a:p>
              <a:p>
                <a:pPr algn="ctr"/>
                <a:r>
                  <a:rPr lang="en-JP" dirty="0"/>
                  <a:t>(Web browser)</a:t>
                </a: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1C6930-5AAE-794F-807C-56967F0F6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4559" y="2344872"/>
              <a:ext cx="635000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2281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Values</a:t>
            </a:r>
          </a:p>
        </p:txBody>
      </p:sp>
      <p:sp>
        <p:nvSpPr>
          <p:cNvPr id="123" name="The data entered or selected by the user in the form control is the value that gets sent to the server. It is paired with the variable for that control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/>
            </a:pPr>
            <a:r>
              <a:rPr dirty="0"/>
              <a:t>The data entered or selected by the user in the form control is the </a:t>
            </a:r>
            <a:r>
              <a:rPr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rPr>
              <a:t>value</a:t>
            </a:r>
            <a:r>
              <a:rPr dirty="0"/>
              <a:t> that gets </a:t>
            </a:r>
            <a:r>
              <a:rPr dirty="0">
                <a:solidFill>
                  <a:schemeClr val="accent1"/>
                </a:solidFill>
              </a:rPr>
              <a:t>sent to the server</a:t>
            </a:r>
            <a:r>
              <a:rPr dirty="0"/>
              <a:t>. It is paired with the variable for that control.</a:t>
            </a:r>
          </a:p>
          <a:p>
            <a:pPr>
              <a:defRPr sz="3000"/>
            </a:pPr>
            <a:r>
              <a:rPr dirty="0"/>
              <a:t>You can provide a </a:t>
            </a:r>
            <a:r>
              <a:rPr b="1" dirty="0">
                <a:solidFill>
                  <a:schemeClr val="accent1"/>
                </a:solidFill>
              </a:rPr>
              <a:t>default value </a:t>
            </a:r>
            <a:r>
              <a:rPr dirty="0"/>
              <a:t>with the </a:t>
            </a:r>
            <a:r>
              <a:rPr b="1" dirty="0"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value</a:t>
            </a:r>
            <a:r>
              <a:rPr dirty="0"/>
              <a:t> attribute:</a:t>
            </a:r>
          </a:p>
          <a:p>
            <a:pPr marL="0" indent="0" algn="ctr"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Name: &lt;input name="</a:t>
            </a:r>
            <a:r>
              <a:rPr dirty="0" err="1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lastname</a:t>
            </a:r>
            <a:r>
              <a:rPr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" </a:t>
            </a:r>
            <a:r>
              <a:rPr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value="Unknown"</a:t>
            </a:r>
            <a:r>
              <a:rPr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&gt;</a:t>
            </a:r>
          </a:p>
          <a:p>
            <a:pPr marL="0" indent="0" algn="ctr">
              <a:buNone/>
              <a:defRPr sz="2800"/>
            </a:pPr>
            <a:r>
              <a:rPr dirty="0"/>
              <a:t>In this example, if the text input is left blank, the value “Unknown” would be sent to the server for the variable “</a:t>
            </a:r>
            <a:r>
              <a:rPr dirty="0" err="1"/>
              <a:t>lastname</a:t>
            </a:r>
            <a:r>
              <a:rPr dirty="0"/>
              <a:t>”.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F45D8-C0FB-AFCF-E59C-9485E0DD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70</a:t>
            </a:fld>
            <a:endParaRPr lang="en-JP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Text Entry Input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BCBB24-1C79-D649-BAB1-87B5870DD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321457">
              <a:buNone/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/>
            </a:pPr>
            <a:endParaRPr lang="en-US" dirty="0"/>
          </a:p>
          <a:p>
            <a:pPr defTabSz="321457">
              <a:spcBef>
                <a:spcPts val="844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type</a:t>
            </a:r>
            <a:r>
              <a:rPr lang="en-US" dirty="0"/>
              <a:t>: Type of input control, in this case a single-line text field</a:t>
            </a:r>
          </a:p>
          <a:p>
            <a:pPr defTabSz="321457">
              <a:spcBef>
                <a:spcPts val="844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-US" dirty="0"/>
              <a:t>: Required variable name</a:t>
            </a:r>
          </a:p>
          <a:p>
            <a:pPr defTabSz="321457">
              <a:spcBef>
                <a:spcPts val="844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en-US" dirty="0"/>
              <a:t>: Default text that appears in the field and is sent to server if the field is left blank</a:t>
            </a:r>
          </a:p>
          <a:p>
            <a:pPr defTabSz="321457">
              <a:spcBef>
                <a:spcPts val="844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pP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maxlength</a:t>
            </a:r>
            <a:r>
              <a:rPr lang="en-US" dirty="0"/>
              <a:t>, 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minlength</a:t>
            </a:r>
            <a:r>
              <a:rPr lang="en-US" dirty="0"/>
              <a:t>: Sets a character limit for the field</a:t>
            </a:r>
          </a:p>
          <a:p>
            <a:pPr defTabSz="321457">
              <a:spcBef>
                <a:spcPts val="844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size</a:t>
            </a:r>
            <a:r>
              <a:rPr lang="en-US" dirty="0"/>
              <a:t>: The length of the field in number of characters (CSS is more common for sizing)</a:t>
            </a:r>
          </a:p>
          <a:p>
            <a:endParaRPr lang="en-JP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9C3D-C41A-6931-C00E-3DFCD2CE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71</a:t>
            </a:fld>
            <a:endParaRPr lang="en-JP"/>
          </a:p>
        </p:txBody>
      </p:sp>
      <p:sp>
        <p:nvSpPr>
          <p:cNvPr id="126" name="&lt;input type=&quot;text&quot; name=&quot;color&quot; value=&quot;Red&quot; maxlength=&quot;24&quot;&gt;…"/>
          <p:cNvSpPr txBox="1"/>
          <p:nvPr/>
        </p:nvSpPr>
        <p:spPr>
          <a:xfrm>
            <a:off x="2071108" y="2977278"/>
            <a:ext cx="8115988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321457"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4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898" dirty="0"/>
          </a:p>
        </p:txBody>
      </p:sp>
      <p:sp>
        <p:nvSpPr>
          <p:cNvPr id="128" name="&lt;input type=&quot;text&quot;&gt;"/>
          <p:cNvSpPr txBox="1"/>
          <p:nvPr/>
        </p:nvSpPr>
        <p:spPr>
          <a:xfrm>
            <a:off x="4450790" y="1713271"/>
            <a:ext cx="35746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spcBef>
                <a:spcPts val="4200"/>
              </a:spcBef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type="text"&gt;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6361B-1463-C444-9357-510ACC86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4" y="6099423"/>
            <a:ext cx="60833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CC7EC-A53B-9000-C0F8-56FB65086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1" b="31732"/>
          <a:stretch/>
        </p:blipFill>
        <p:spPr>
          <a:xfrm>
            <a:off x="979864" y="5460661"/>
            <a:ext cx="9540875" cy="57129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rPr dirty="0"/>
              <a:t>FORM CONTROL ELEMENTS</a:t>
            </a:r>
          </a:p>
          <a:p>
            <a:pPr>
              <a:spcBef>
                <a:spcPts val="844"/>
              </a:spcBef>
            </a:pPr>
            <a:r>
              <a:rPr dirty="0"/>
              <a:t>Password Field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0069C6-0125-CF42-8459-A35F033E2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60439" indent="-260439" defTabSz="321457">
              <a:spcBef>
                <a:spcPts val="2531"/>
              </a:spcBef>
              <a:buSzPct val="75000"/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3000">
                <a:solidFill>
                  <a:srgbClr val="53585F"/>
                </a:solidFill>
              </a:defRPr>
            </a:pPr>
            <a:endParaRPr lang="en-US" dirty="0"/>
          </a:p>
          <a:p>
            <a:pPr marL="260439" indent="-260439" defTabSz="321457">
              <a:spcBef>
                <a:spcPts val="2531"/>
              </a:spcBef>
              <a:buSzPct val="75000"/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3000">
                <a:solidFill>
                  <a:srgbClr val="53585F"/>
                </a:solidFill>
              </a:defRPr>
            </a:pPr>
            <a:r>
              <a:rPr lang="en-US" dirty="0"/>
              <a:t>Like a text entry field, except the characters are obscured from view</a:t>
            </a:r>
          </a:p>
          <a:p>
            <a:pPr marL="260439" indent="-260439" defTabSz="321457">
              <a:spcBef>
                <a:spcPts val="2531"/>
              </a:spcBef>
              <a:buSzPct val="75000"/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3000">
                <a:solidFill>
                  <a:srgbClr val="53585F"/>
                </a:solidFill>
              </a:defRPr>
            </a:pPr>
            <a:r>
              <a:rPr lang="en-US" dirty="0"/>
              <a:t>The data entered is </a:t>
            </a:r>
            <a:r>
              <a:rPr lang="en-US" i="1" dirty="0">
                <a:solidFill>
                  <a:srgbClr val="53585F"/>
                </a:solidFill>
                <a:sym typeface="Helvetica"/>
              </a:rPr>
              <a:t>not</a:t>
            </a:r>
            <a:r>
              <a:rPr lang="en-US" dirty="0"/>
              <a:t> encrypted on the way to the server (unless it uses HTTPS, a secure web protocol).</a:t>
            </a:r>
          </a:p>
          <a:p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1832B-5B25-5C09-4577-7BA80C88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72</a:t>
            </a:fld>
            <a:endParaRPr lang="en-JP"/>
          </a:p>
        </p:txBody>
      </p:sp>
      <p:sp>
        <p:nvSpPr>
          <p:cNvPr id="131" name="&lt;input type=&quot;password&quot; name=&quot;pswd&quot; maxlength=&quot;10&quot;&gt;…"/>
          <p:cNvSpPr txBox="1"/>
          <p:nvPr/>
        </p:nvSpPr>
        <p:spPr>
          <a:xfrm>
            <a:off x="1105192" y="4928597"/>
            <a:ext cx="1024860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321457"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4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solidFill>
                <a:schemeClr val="accent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33" name="&lt;input type=&quot;password&quot;&gt;"/>
          <p:cNvSpPr txBox="1"/>
          <p:nvPr/>
        </p:nvSpPr>
        <p:spPr>
          <a:xfrm>
            <a:off x="4072741" y="1825625"/>
            <a:ext cx="431207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defPPr>
              <a:defRPr lang="en-JP"/>
            </a:defPPr>
            <a:lvl1pPr>
              <a:spcBef>
                <a:spcPts val="4200"/>
              </a:spcBef>
              <a:defRPr sz="2400" b="1">
                <a:solidFill>
                  <a:schemeClr val="accent1"/>
                </a:solidFill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</a:defRPr>
            </a:lvl1pPr>
          </a:lstStyle>
          <a:p>
            <a:r>
              <a:rPr dirty="0"/>
              <a:t>&lt;input type="password"&gt;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DEA31-858E-6948-9C13-D99F3345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91" y="5602512"/>
            <a:ext cx="56769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72C63-282F-9A15-AEDA-9EC30F1BF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98"/>
          <a:stretch/>
        </p:blipFill>
        <p:spPr>
          <a:xfrm>
            <a:off x="1162050" y="4845878"/>
            <a:ext cx="9867900" cy="60104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Multi-line Text Entry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74866E-6081-7745-BF8C-D724B552B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7137"/>
            <a:ext cx="10515600" cy="3639825"/>
          </a:xfrm>
        </p:spPr>
        <p:txBody>
          <a:bodyPr/>
          <a:lstStyle/>
          <a:p>
            <a:pPr defTabSz="321457">
              <a:spcBef>
                <a:spcPts val="1406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pPr>
            <a:r>
              <a:rPr lang="en-US" dirty="0"/>
              <a:t>The content of the 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textarea</a:t>
            </a:r>
            <a:r>
              <a:rPr lang="en-US" dirty="0"/>
              <a:t> element is the default value.</a:t>
            </a:r>
          </a:p>
          <a:p>
            <a:pPr defTabSz="321457">
              <a:spcBef>
                <a:spcPts val="1406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rows</a:t>
            </a:r>
            <a:r>
              <a:rPr lang="en-US" dirty="0"/>
              <a:t>: The number of rows tall the field is initially drawn (users can write more)</a:t>
            </a:r>
          </a:p>
          <a:p>
            <a:pPr defTabSz="321457">
              <a:spcBef>
                <a:spcPts val="1406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cols</a:t>
            </a:r>
            <a:r>
              <a:rPr lang="en-US" dirty="0"/>
              <a:t>: Width of initial text field, in number of characters</a:t>
            </a:r>
          </a:p>
          <a:p>
            <a:pPr defTabSz="321457">
              <a:spcBef>
                <a:spcPts val="1406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pP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maxlength</a:t>
            </a:r>
            <a:r>
              <a:rPr lang="en-US" dirty="0"/>
              <a:t>, 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minlength</a:t>
            </a:r>
            <a:r>
              <a:rPr lang="en-US" dirty="0"/>
              <a:t>: Limits the number of characters that can be entered</a:t>
            </a:r>
          </a:p>
          <a:p>
            <a:endParaRPr lang="en-JP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6822F-43FE-926E-6314-BEA98CD6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73</a:t>
            </a:fld>
            <a:endParaRPr lang="en-JP"/>
          </a:p>
        </p:txBody>
      </p:sp>
      <p:sp>
        <p:nvSpPr>
          <p:cNvPr id="138" name="&lt;textarea&gt; &lt;/textarea&gt;"/>
          <p:cNvSpPr txBox="1"/>
          <p:nvPr/>
        </p:nvSpPr>
        <p:spPr>
          <a:xfrm>
            <a:off x="4032133" y="1780824"/>
            <a:ext cx="412773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spcBef>
                <a:spcPts val="4200"/>
              </a:spcBef>
              <a:defRPr sz="28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</a:t>
            </a:r>
            <a:r>
              <a:rPr sz="2400" dirty="0" err="1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textarea</a:t>
            </a: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&gt; &lt;/</a:t>
            </a:r>
            <a:r>
              <a:rPr sz="2400" dirty="0" err="1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textarea</a:t>
            </a: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C75F-3A5D-E849-B120-8AD64641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01" y="5141673"/>
            <a:ext cx="6405998" cy="1639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B4DACC-33A5-17EF-1FB6-AF0EF23FE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7" r="17580" b="17852"/>
          <a:stretch/>
        </p:blipFill>
        <p:spPr>
          <a:xfrm>
            <a:off x="911088" y="5455800"/>
            <a:ext cx="4404614" cy="103875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hese input types are more semantically rich than a default text field.…"/>
          <p:cNvSpPr txBox="1"/>
          <p:nvPr/>
        </p:nvSpPr>
        <p:spPr>
          <a:xfrm>
            <a:off x="838200" y="3762454"/>
            <a:ext cx="10920212" cy="26748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228600" indent="-228600" defTabSz="321457">
              <a:lnSpc>
                <a:spcPct val="90000"/>
              </a:lnSpc>
              <a:spcBef>
                <a:spcPts val="1406"/>
              </a:spcBef>
              <a:buFont typeface="Arial" panose="020B0604020202020204" pitchFamily="34" charset="0"/>
              <a:buChar char="•"/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dirty="0"/>
              <a:t>These input types are more semantically rich than a default text field.</a:t>
            </a:r>
          </a:p>
          <a:p>
            <a:r>
              <a:rPr dirty="0"/>
              <a:t>Browsers may provide keyboards tailored to the input type.</a:t>
            </a:r>
          </a:p>
          <a:p>
            <a:r>
              <a:rPr dirty="0"/>
              <a:t>Browsers may validate entries on the fly without using the server application.</a:t>
            </a:r>
          </a:p>
        </p:txBody>
      </p:sp>
      <p:sp>
        <p:nvSpPr>
          <p:cNvPr id="141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Specialized Text Entry Fields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5AD7-ADBF-1335-D17C-CEE2CDDA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74</a:t>
            </a:fld>
            <a:endParaRPr lang="en-JP"/>
          </a:p>
        </p:txBody>
      </p:sp>
      <p:sp>
        <p:nvSpPr>
          <p:cNvPr id="142" name="&lt;input type=&quot;search&quot;&gt;…"/>
          <p:cNvSpPr txBox="1"/>
          <p:nvPr/>
        </p:nvSpPr>
        <p:spPr>
          <a:xfrm>
            <a:off x="4578757" y="2050969"/>
            <a:ext cx="3034485" cy="135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2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type="search"&gt;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2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type="email"&gt;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2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</a:t>
            </a:r>
            <a:r>
              <a:rPr sz="1828" b="1" dirty="0" err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tel</a:t>
            </a:r>
            <a:r>
              <a:rPr sz="182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"&gt;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2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</a:t>
            </a:r>
            <a:r>
              <a:rPr sz="1828" b="1" dirty="0" err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url</a:t>
            </a:r>
            <a:r>
              <a:rPr sz="182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"&gt;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pecialized Text Entries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Specialized Text Entries (cont’d)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0A85B-8756-52FB-0DCC-8ED7EC88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75</a:t>
            </a:fld>
            <a:endParaRPr lang="en-JP"/>
          </a:p>
        </p:txBody>
      </p:sp>
      <p:pic>
        <p:nvPicPr>
          <p:cNvPr id="145" name="lwd5_0905_telephone.PNG" descr="lwd5_0905_tele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20" y="2249600"/>
            <a:ext cx="2028865" cy="360867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46" name="lwd5_0906_warning.png" descr="lwd5_0906_warn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646" y="2357439"/>
            <a:ext cx="2920009" cy="292000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&lt;input type=&quot;email&quot; name=&quot;&quot;&gt;"/>
          <p:cNvSpPr txBox="1"/>
          <p:nvPr/>
        </p:nvSpPr>
        <p:spPr>
          <a:xfrm>
            <a:off x="6426991" y="1747344"/>
            <a:ext cx="72200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spcBef>
                <a:spcPts val="1687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200">
                <a:solidFill>
                  <a:srgbClr val="5358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547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49" name="Numerical keyboard provided on iOS"/>
          <p:cNvSpPr txBox="1"/>
          <p:nvPr/>
        </p:nvSpPr>
        <p:spPr>
          <a:xfrm>
            <a:off x="2334410" y="6069292"/>
            <a:ext cx="3246081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406"/>
              <a:t>Numerical keyboard provided on iOS</a:t>
            </a:r>
          </a:p>
        </p:txBody>
      </p:sp>
      <p:sp>
        <p:nvSpPr>
          <p:cNvPr id="150" name="Opera looks for email address structure"/>
          <p:cNvSpPr txBox="1"/>
          <p:nvPr/>
        </p:nvSpPr>
        <p:spPr>
          <a:xfrm>
            <a:off x="6385185" y="6069292"/>
            <a:ext cx="3497753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406"/>
              <a:t>Opera looks for email address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9B132-27A4-A0B2-8D21-494B4C9E7A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40" r="30165" b="32530"/>
          <a:stretch/>
        </p:blipFill>
        <p:spPr>
          <a:xfrm>
            <a:off x="2165626" y="1682764"/>
            <a:ext cx="3674165" cy="409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434C3-52C4-AFC0-E70F-231655E0E2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287" r="25107" b="34097"/>
          <a:stretch/>
        </p:blipFill>
        <p:spPr>
          <a:xfrm>
            <a:off x="6385185" y="1682764"/>
            <a:ext cx="3808896" cy="39310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Submit and Reset Buttons</a:t>
            </a:r>
          </a:p>
        </p:txBody>
      </p:sp>
      <p:sp>
        <p:nvSpPr>
          <p:cNvPr id="153" name="&lt;input type=&quot;submit&quot;&gt;…"/>
          <p:cNvSpPr txBox="1">
            <a:spLocks noGrp="1"/>
          </p:cNvSpPr>
          <p:nvPr>
            <p:ph idx="1"/>
          </p:nvPr>
        </p:nvSpPr>
        <p:spPr>
          <a:xfrm>
            <a:off x="838200" y="1700789"/>
            <a:ext cx="10515600" cy="44761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defTabSz="398428">
              <a:spcBef>
                <a:spcPts val="2039"/>
              </a:spcBef>
              <a:buNone/>
              <a:defRPr sz="2619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type="submit"&gt;</a:t>
            </a:r>
          </a:p>
          <a:p>
            <a:pPr marL="303152" indent="-303152" defTabSz="398428">
              <a:spcBef>
                <a:spcPts val="2039"/>
              </a:spcBef>
              <a:defRPr sz="291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Submits</a:t>
            </a:r>
            <a:r>
              <a:rPr dirty="0"/>
              <a:t> the collected form data to the server. Does not require a variable name (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dirty="0"/>
              <a:t> attribute):</a:t>
            </a:r>
          </a:p>
          <a:p>
            <a:pPr marL="0" indent="0" algn="ctr" defTabSz="398428">
              <a:spcBef>
                <a:spcPts val="2812"/>
              </a:spcBef>
              <a:buNone/>
              <a:defRPr sz="2619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type="reset" value="Start over"&gt;</a:t>
            </a:r>
          </a:p>
          <a:p>
            <a:pPr marL="303152" indent="-303152" defTabSz="398428">
              <a:spcBef>
                <a:spcPts val="2039"/>
              </a:spcBef>
              <a:defRPr sz="291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Resets</a:t>
            </a:r>
            <a:r>
              <a:rPr dirty="0"/>
              <a:t> the form to its defaults</a:t>
            </a:r>
          </a:p>
          <a:p>
            <a:pPr marL="303152" indent="-303152" defTabSz="398428">
              <a:spcBef>
                <a:spcPts val="2039"/>
              </a:spcBef>
              <a:defRPr sz="2910"/>
            </a:pPr>
            <a:r>
              <a:rPr dirty="0"/>
              <a:t>Less common with the rise of JavaScript for form handling</a:t>
            </a:r>
          </a:p>
          <a:p>
            <a:pPr marL="303152" indent="-303152" defTabSz="398428">
              <a:spcBef>
                <a:spcPts val="2039"/>
              </a:spcBef>
              <a:defRPr sz="2910"/>
            </a:pPr>
            <a:r>
              <a:rPr dirty="0"/>
              <a:t>Change the button text with the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dirty="0"/>
              <a:t> attribute.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A25EAE-159D-333F-C381-8F909A38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76</a:t>
            </a:fld>
            <a:endParaRPr lang="en-JP"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419" y="2819484"/>
            <a:ext cx="2491398" cy="609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Custom Buttons</a:t>
            </a:r>
          </a:p>
        </p:txBody>
      </p:sp>
      <p:sp>
        <p:nvSpPr>
          <p:cNvPr id="157" name="&lt;button&gt; &lt;/button&gt;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defTabSz="398428">
              <a:spcBef>
                <a:spcPts val="2812"/>
              </a:spcBef>
              <a:buNone/>
              <a:defRPr sz="291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&lt;button&gt; &lt;/button&gt;</a:t>
            </a:r>
          </a:p>
          <a:p>
            <a:pPr marL="0" indent="0" defTabSz="398428">
              <a:spcBef>
                <a:spcPts val="773"/>
              </a:spcBef>
              <a:buNone/>
              <a:defRPr sz="2910"/>
            </a:pPr>
            <a:r>
              <a:rPr dirty="0"/>
              <a:t>The </a:t>
            </a:r>
            <a:r>
              <a:rPr b="1" dirty="0"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button</a:t>
            </a:r>
            <a:r>
              <a:rPr dirty="0"/>
              <a:t> element is used for creating custom buttons with JavaScript.</a:t>
            </a:r>
          </a:p>
          <a:p>
            <a:pPr marL="0" indent="0" defTabSz="398428">
              <a:spcBef>
                <a:spcPts val="2812"/>
              </a:spcBef>
              <a:buNone/>
              <a:defRPr sz="291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9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type="button"&gt;</a:t>
            </a:r>
          </a:p>
          <a:p>
            <a:pPr marL="0" indent="0" defTabSz="398428">
              <a:spcBef>
                <a:spcPts val="773"/>
              </a:spcBef>
              <a:buNone/>
              <a:defRPr sz="2910"/>
            </a:pPr>
            <a:r>
              <a:rPr dirty="0"/>
              <a:t>Creates a custom button that has no predefined function and can be customized with JavaScript</a:t>
            </a:r>
          </a:p>
          <a:p>
            <a:pPr marL="0" indent="0" defTabSz="398428">
              <a:spcBef>
                <a:spcPts val="2812"/>
              </a:spcBef>
              <a:buNone/>
              <a:defRPr sz="291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9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type="image" alt=""&gt;</a:t>
            </a:r>
          </a:p>
          <a:p>
            <a:pPr marL="0" indent="0" defTabSz="398428">
              <a:spcBef>
                <a:spcPts val="773"/>
              </a:spcBef>
              <a:buNone/>
              <a:defRPr sz="2910"/>
            </a:pPr>
            <a:r>
              <a:rPr dirty="0"/>
              <a:t>Allows an image to be used as a button to replace the Submit button. It requires a descriptive </a:t>
            </a:r>
            <a:r>
              <a:rPr b="1" dirty="0"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alt</a:t>
            </a:r>
            <a:r>
              <a:rPr dirty="0"/>
              <a:t> attribute value.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391E6-2DA5-2B2A-B5ED-D33E0E07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77</a:t>
            </a:fld>
            <a:endParaRPr lang="en-JP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Radio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3D299-2231-B44F-6D1F-70FE568D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78</a:t>
            </a:fld>
            <a:endParaRPr lang="en-JP"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999" y="2203890"/>
            <a:ext cx="2527796" cy="155769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&lt;p&gt;How old are you?&lt;/p&gt;…"/>
          <p:cNvSpPr txBox="1"/>
          <p:nvPr/>
        </p:nvSpPr>
        <p:spPr>
          <a:xfrm>
            <a:off x="838200" y="4376319"/>
            <a:ext cx="721031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21457" marR="321457" defTabSz="321457">
              <a:defRPr sz="2200">
                <a:solidFill>
                  <a:srgbClr val="5358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547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62" name="NOTE: You can’t belong to more than one age group, so radio buttons are the right choice for this list."/>
          <p:cNvSpPr txBox="1"/>
          <p:nvPr/>
        </p:nvSpPr>
        <p:spPr>
          <a:xfrm>
            <a:off x="1132125" y="5702759"/>
            <a:ext cx="9351278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700">
                <a:solidFill>
                  <a:srgbClr val="53585F"/>
                </a:solidFill>
              </a:defRPr>
            </a:pPr>
            <a:r>
              <a:rPr sz="1898" dirty="0">
                <a:solidFill>
                  <a:schemeClr val="accent4"/>
                </a:solidFill>
              </a:rPr>
              <a:t>NOTE: </a:t>
            </a:r>
            <a:r>
              <a:rPr sz="1898" dirty="0"/>
              <a:t>You can’t belong to more than one age group, so radio buttons are the right choice for this list.</a:t>
            </a:r>
          </a:p>
        </p:txBody>
      </p:sp>
      <p:sp>
        <p:nvSpPr>
          <p:cNvPr id="163" name="Only one radio button may be selected at a time."/>
          <p:cNvSpPr txBox="1"/>
          <p:nvPr/>
        </p:nvSpPr>
        <p:spPr>
          <a:xfrm>
            <a:off x="865706" y="2266682"/>
            <a:ext cx="9617697" cy="10934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en-JP"/>
            </a:defPPr>
            <a:lvl1pPr marL="228600" indent="-228600" defTabSz="321457">
              <a:lnSpc>
                <a:spcPct val="90000"/>
              </a:lnSpc>
              <a:spcBef>
                <a:spcPts val="1406"/>
              </a:spcBef>
              <a:buFont typeface="Arial" panose="020B0604020202020204" pitchFamily="34" charset="0"/>
              <a:buChar char="•"/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dirty="0"/>
              <a:t>Only one radio button may be selected at a ti</a:t>
            </a:r>
            <a:r>
              <a:rPr lang="en-US" dirty="0"/>
              <a:t>m</a:t>
            </a:r>
            <a:r>
              <a:rPr dirty="0"/>
              <a:t>e. </a:t>
            </a:r>
          </a:p>
        </p:txBody>
      </p:sp>
      <p:sp>
        <p:nvSpPr>
          <p:cNvPr id="164" name="&lt;input type=&quot;radio&quot;&gt;"/>
          <p:cNvSpPr txBox="1"/>
          <p:nvPr/>
        </p:nvSpPr>
        <p:spPr>
          <a:xfrm>
            <a:off x="4216479" y="1663938"/>
            <a:ext cx="375904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/>
            </a:pP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type="radio"&gt;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E721F-E66D-C7DD-C7A4-C15A4EB09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37" y="2989501"/>
            <a:ext cx="7733075" cy="192822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adio Button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Radio Buttons (cont’d.)</a:t>
            </a:r>
          </a:p>
        </p:txBody>
      </p:sp>
      <p:sp>
        <p:nvSpPr>
          <p:cNvPr id="167" name="Applying the same variable name to input elements binds them together as a mutually exclusive set of options.…"/>
          <p:cNvSpPr txBox="1">
            <a:spLocks noGrp="1"/>
          </p:cNvSpPr>
          <p:nvPr>
            <p:ph idx="1"/>
          </p:nvPr>
        </p:nvSpPr>
        <p:spPr>
          <a:xfrm>
            <a:off x="838200" y="2498501"/>
            <a:ext cx="10515600" cy="3678462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defRPr sz="3000"/>
            </a:pPr>
            <a:r>
              <a:rPr dirty="0"/>
              <a:t>Applying the same variable name to input elements binds them together as a mutually exclusive set of options.</a:t>
            </a:r>
          </a:p>
          <a:p>
            <a:pPr>
              <a:defRPr sz="3000"/>
            </a:pPr>
            <a:r>
              <a:rPr dirty="0"/>
              <a:t>The value for each button must be provided with the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dirty="0"/>
              <a:t> attribute.</a:t>
            </a:r>
          </a:p>
          <a:p>
            <a:pPr>
              <a:defRPr sz="3000"/>
            </a:pPr>
            <a:r>
              <a:rPr dirty="0"/>
              <a:t>The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checked</a:t>
            </a:r>
            <a:r>
              <a:rPr dirty="0"/>
              <a:t> attribute causes an option to be selected when the page loads. Only one input may be checked.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5DDBA-70B2-55AA-B891-F0451274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79</a:t>
            </a:fld>
            <a:endParaRPr lang="en-JP"/>
          </a:p>
        </p:txBody>
      </p:sp>
      <p:sp>
        <p:nvSpPr>
          <p:cNvPr id="168" name="&lt;input type=&quot;radio&quot; value=&quot;&quot;&gt;"/>
          <p:cNvSpPr txBox="1"/>
          <p:nvPr/>
        </p:nvSpPr>
        <p:spPr>
          <a:xfrm>
            <a:off x="3957892" y="1708078"/>
            <a:ext cx="541815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/>
            </a:pP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type="radio" value=""&gt;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AA27-FC4E-2B47-A082-7DB48B2F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How dynamic web pages are processed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6838BB0D-F230-D344-B0EE-A0A33B01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90788"/>
            <a:ext cx="11093245" cy="2867212"/>
          </a:xfrm>
        </p:spPr>
        <p:txBody>
          <a:bodyPr>
            <a:normAutofit/>
          </a:bodyPr>
          <a:lstStyle/>
          <a:p>
            <a:r>
              <a:rPr lang="en-JP" sz="2000" dirty="0"/>
              <a:t>A dynamic webpage is a webpage that is generated by a server-side program or script.</a:t>
            </a:r>
          </a:p>
          <a:p>
            <a:r>
              <a:rPr lang="en-JP" sz="2000" dirty="0"/>
              <a:t>A web server would looks up the </a:t>
            </a:r>
            <a:r>
              <a:rPr lang="en-JP" sz="2000" b="1" dirty="0"/>
              <a:t>extension</a:t>
            </a:r>
            <a:r>
              <a:rPr lang="en-JP" sz="2000" dirty="0"/>
              <a:t> of the requested file to find out which </a:t>
            </a:r>
            <a:r>
              <a:rPr lang="en-JP" sz="2000" b="1" dirty="0"/>
              <a:t>application server</a:t>
            </a:r>
            <a:r>
              <a:rPr lang="en-JP" sz="2000" dirty="0"/>
              <a:t> should process the request</a:t>
            </a:r>
          </a:p>
          <a:p>
            <a:r>
              <a:rPr lang="en-JP" sz="2000" dirty="0"/>
              <a:t>Application server runs the specified script. Often uses the data get from web browser to get the appropriate data from a </a:t>
            </a:r>
            <a:r>
              <a:rPr lang="en-JP" sz="2000" b="1" dirty="0"/>
              <a:t>database server</a:t>
            </a:r>
            <a:r>
              <a:rPr lang="en-JP" sz="2000" dirty="0"/>
              <a:t>. </a:t>
            </a:r>
          </a:p>
          <a:p>
            <a:r>
              <a:rPr lang="en-JP" sz="2000" dirty="0"/>
              <a:t>When application server finishes processing the data, it generates the </a:t>
            </a:r>
            <a:r>
              <a:rPr lang="en-JP" sz="2000" b="1" dirty="0"/>
              <a:t>HTML </a:t>
            </a:r>
            <a:r>
              <a:rPr lang="en-JP" sz="2000" dirty="0"/>
              <a:t>for a web page and returns to web server, then return to web browser as part of HTTP response.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F7770-34E0-A345-9B3A-31BE0A96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</a:t>
            </a:fld>
            <a:endParaRPr lang="en-JP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4EE48F9-225E-9A46-8114-EDB4512FBEA2}"/>
              </a:ext>
            </a:extLst>
          </p:cNvPr>
          <p:cNvGrpSpPr/>
          <p:nvPr/>
        </p:nvGrpSpPr>
        <p:grpSpPr>
          <a:xfrm>
            <a:off x="1916542" y="1572704"/>
            <a:ext cx="9514890" cy="2222449"/>
            <a:chOff x="1916542" y="1690688"/>
            <a:chExt cx="9514890" cy="22224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19AC01-D897-8743-A929-C29375BA0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2913" y="2227407"/>
              <a:ext cx="1096877" cy="10433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7AAAFF-8A15-2C49-B9A4-84A43399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123" y="2223483"/>
              <a:ext cx="1096878" cy="104332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D4CEB1-FE1D-A447-886E-7ADF30A9F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7355" y="2663015"/>
              <a:ext cx="739291" cy="703196"/>
            </a:xfrm>
            <a:prstGeom prst="rect">
              <a:avLst/>
            </a:prstGeom>
          </p:spPr>
        </p:pic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D425CFA-C584-8444-820B-2533F8D234EF}"/>
                </a:ext>
              </a:extLst>
            </p:cNvPr>
            <p:cNvSpPr/>
            <p:nvPr/>
          </p:nvSpPr>
          <p:spPr>
            <a:xfrm>
              <a:off x="3613355" y="1690688"/>
              <a:ext cx="2462980" cy="678437"/>
            </a:xfrm>
            <a:custGeom>
              <a:avLst/>
              <a:gdLst>
                <a:gd name="connsiteX0" fmla="*/ 0 w 2462980"/>
                <a:gd name="connsiteY0" fmla="*/ 516211 h 530959"/>
                <a:gd name="connsiteX1" fmla="*/ 958645 w 2462980"/>
                <a:gd name="connsiteY1" fmla="*/ 17 h 530959"/>
                <a:gd name="connsiteX2" fmla="*/ 2462980 w 2462980"/>
                <a:gd name="connsiteY2" fmla="*/ 530959 h 530959"/>
                <a:gd name="connsiteX0" fmla="*/ 0 w 2462980"/>
                <a:gd name="connsiteY0" fmla="*/ 663689 h 678437"/>
                <a:gd name="connsiteX1" fmla="*/ 1179870 w 2462980"/>
                <a:gd name="connsiteY1" fmla="*/ 11 h 678437"/>
                <a:gd name="connsiteX2" fmla="*/ 2462980 w 2462980"/>
                <a:gd name="connsiteY2" fmla="*/ 678437 h 678437"/>
                <a:gd name="connsiteX0" fmla="*/ 0 w 2462980"/>
                <a:gd name="connsiteY0" fmla="*/ 663678 h 678426"/>
                <a:gd name="connsiteX1" fmla="*/ 1179870 w 2462980"/>
                <a:gd name="connsiteY1" fmla="*/ 0 h 678426"/>
                <a:gd name="connsiteX2" fmla="*/ 2462980 w 2462980"/>
                <a:gd name="connsiteY2" fmla="*/ 678426 h 678426"/>
                <a:gd name="connsiteX0" fmla="*/ 0 w 2462980"/>
                <a:gd name="connsiteY0" fmla="*/ 663678 h 678426"/>
                <a:gd name="connsiteX1" fmla="*/ 1179870 w 2462980"/>
                <a:gd name="connsiteY1" fmla="*/ 0 h 678426"/>
                <a:gd name="connsiteX2" fmla="*/ 2462980 w 2462980"/>
                <a:gd name="connsiteY2" fmla="*/ 678426 h 678426"/>
                <a:gd name="connsiteX0" fmla="*/ 0 w 2462980"/>
                <a:gd name="connsiteY0" fmla="*/ 663689 h 678437"/>
                <a:gd name="connsiteX1" fmla="*/ 1179870 w 2462980"/>
                <a:gd name="connsiteY1" fmla="*/ 11 h 678437"/>
                <a:gd name="connsiteX2" fmla="*/ 2462980 w 2462980"/>
                <a:gd name="connsiteY2" fmla="*/ 678437 h 67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2980" h="678437">
                  <a:moveTo>
                    <a:pt x="0" y="663689"/>
                  </a:moveTo>
                  <a:cubicBezTo>
                    <a:pt x="274074" y="404363"/>
                    <a:pt x="312173" y="-2447"/>
                    <a:pt x="1179870" y="11"/>
                  </a:cubicBezTo>
                  <a:cubicBezTo>
                    <a:pt x="2047567" y="2469"/>
                    <a:pt x="1916061" y="414195"/>
                    <a:pt x="2462980" y="678437"/>
                  </a:cubicBezTo>
                </a:path>
              </a:pathLst>
            </a:custGeom>
            <a:noFill/>
            <a:ln w="38100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D61BC34-EA3D-6043-87BA-869E9B8F8DF9}"/>
                </a:ext>
              </a:extLst>
            </p:cNvPr>
            <p:cNvSpPr/>
            <p:nvPr/>
          </p:nvSpPr>
          <p:spPr>
            <a:xfrm flipV="1">
              <a:off x="3633020" y="2985910"/>
              <a:ext cx="2462980" cy="717943"/>
            </a:xfrm>
            <a:custGeom>
              <a:avLst/>
              <a:gdLst>
                <a:gd name="connsiteX0" fmla="*/ 0 w 2462980"/>
                <a:gd name="connsiteY0" fmla="*/ 516211 h 530959"/>
                <a:gd name="connsiteX1" fmla="*/ 958645 w 2462980"/>
                <a:gd name="connsiteY1" fmla="*/ 17 h 530959"/>
                <a:gd name="connsiteX2" fmla="*/ 2462980 w 2462980"/>
                <a:gd name="connsiteY2" fmla="*/ 530959 h 530959"/>
                <a:gd name="connsiteX0" fmla="*/ 0 w 2462980"/>
                <a:gd name="connsiteY0" fmla="*/ 527346 h 542094"/>
                <a:gd name="connsiteX1" fmla="*/ 1209368 w 2462980"/>
                <a:gd name="connsiteY1" fmla="*/ 16 h 542094"/>
                <a:gd name="connsiteX2" fmla="*/ 2462980 w 2462980"/>
                <a:gd name="connsiteY2" fmla="*/ 542094 h 542094"/>
                <a:gd name="connsiteX0" fmla="*/ 0 w 2462980"/>
                <a:gd name="connsiteY0" fmla="*/ 527346 h 542094"/>
                <a:gd name="connsiteX1" fmla="*/ 1209368 w 2462980"/>
                <a:gd name="connsiteY1" fmla="*/ 16 h 542094"/>
                <a:gd name="connsiteX2" fmla="*/ 2462980 w 2462980"/>
                <a:gd name="connsiteY2" fmla="*/ 542094 h 54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2980" h="542094">
                  <a:moveTo>
                    <a:pt x="0" y="527346"/>
                  </a:moveTo>
                  <a:cubicBezTo>
                    <a:pt x="274074" y="268020"/>
                    <a:pt x="371168" y="-2442"/>
                    <a:pt x="1209368" y="16"/>
                  </a:cubicBezTo>
                  <a:cubicBezTo>
                    <a:pt x="2047568" y="2474"/>
                    <a:pt x="1916061" y="277852"/>
                    <a:pt x="2462980" y="542094"/>
                  </a:cubicBezTo>
                </a:path>
              </a:pathLst>
            </a:custGeom>
            <a:noFill/>
            <a:ln w="38100"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018D158-3D70-3640-9EB9-C98EF3CFBF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5969" y="3030489"/>
              <a:ext cx="634180" cy="0"/>
            </a:xfrm>
            <a:prstGeom prst="straightConnector1">
              <a:avLst/>
            </a:prstGeom>
            <a:noFill/>
            <a:ln w="38100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61817B-C9B5-0E40-8569-94B5AE5454C0}"/>
                </a:ext>
              </a:extLst>
            </p:cNvPr>
            <p:cNvSpPr txBox="1"/>
            <p:nvPr/>
          </p:nvSpPr>
          <p:spPr>
            <a:xfrm>
              <a:off x="4005050" y="2030570"/>
              <a:ext cx="1616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dirty="0"/>
                <a:t>HTTP request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058476-5222-D741-ACD7-1C88513E658C}"/>
                </a:ext>
              </a:extLst>
            </p:cNvPr>
            <p:cNvSpPr txBox="1"/>
            <p:nvPr/>
          </p:nvSpPr>
          <p:spPr>
            <a:xfrm>
              <a:off x="3957229" y="2826253"/>
              <a:ext cx="17963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dirty="0"/>
                <a:t>HTTP response</a:t>
              </a:r>
              <a:br>
                <a:rPr lang="en-JP" dirty="0"/>
              </a:br>
              <a:r>
                <a:rPr lang="en-JP" dirty="0"/>
                <a:t>(with HTML)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8F385F-F0DC-0441-B5C9-DF1899E70126}"/>
                </a:ext>
              </a:extLst>
            </p:cNvPr>
            <p:cNvSpPr txBox="1"/>
            <p:nvPr/>
          </p:nvSpPr>
          <p:spPr>
            <a:xfrm>
              <a:off x="8413850" y="3262279"/>
              <a:ext cx="1377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dirty="0"/>
                <a:t>Application </a:t>
              </a:r>
              <a:br>
                <a:rPr lang="en-JP" dirty="0"/>
              </a:br>
              <a:r>
                <a:rPr lang="en-JP" dirty="0"/>
                <a:t>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7C4162-8700-4641-BF77-DE7E0A16F0A2}"/>
                </a:ext>
              </a:extLst>
            </p:cNvPr>
            <p:cNvSpPr txBox="1"/>
            <p:nvPr/>
          </p:nvSpPr>
          <p:spPr>
            <a:xfrm>
              <a:off x="6326309" y="3266806"/>
              <a:ext cx="1360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dirty="0"/>
                <a:t>Web server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EC19A0-4111-9D49-B08C-DEFC4816CC93}"/>
                </a:ext>
              </a:extLst>
            </p:cNvPr>
            <p:cNvSpPr txBox="1"/>
            <p:nvPr/>
          </p:nvSpPr>
          <p:spPr>
            <a:xfrm>
              <a:off x="1916542" y="3266806"/>
              <a:ext cx="16937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dirty="0"/>
                <a:t>Client</a:t>
              </a:r>
            </a:p>
            <a:p>
              <a:pPr algn="ctr"/>
              <a:r>
                <a:rPr lang="en-JP" dirty="0"/>
                <a:t>(Web browser)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BE3709-E3E6-6D47-9140-017CD277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0149" y="2179238"/>
              <a:ext cx="1096878" cy="104332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D329A8E-8188-6A41-91A3-42F276EA3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0962" y="2179238"/>
              <a:ext cx="1096878" cy="10433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D6C8AF-3BB7-9046-95CD-6D8902572204}"/>
                </a:ext>
              </a:extLst>
            </p:cNvPr>
            <p:cNvSpPr txBox="1"/>
            <p:nvPr/>
          </p:nvSpPr>
          <p:spPr>
            <a:xfrm>
              <a:off x="10195195" y="3247530"/>
              <a:ext cx="1236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dirty="0"/>
                <a:t>Database </a:t>
              </a:r>
              <a:br>
                <a:rPr lang="en-JP" dirty="0"/>
              </a:br>
              <a:r>
                <a:rPr lang="en-JP" dirty="0"/>
                <a:t>Server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3A4DBC7-1FC8-A14A-B4E9-DAF30DA0F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0495" y="3014962"/>
              <a:ext cx="634180" cy="0"/>
            </a:xfrm>
            <a:prstGeom prst="straightConnector1">
              <a:avLst/>
            </a:prstGeom>
            <a:noFill/>
            <a:ln w="38100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3DB7C5-7187-584E-966F-2DB287849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8879" y="2621924"/>
              <a:ext cx="964971" cy="0"/>
            </a:xfrm>
            <a:prstGeom prst="straightConnector1">
              <a:avLst/>
            </a:prstGeom>
            <a:noFill/>
            <a:ln w="38100"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6E9458B-9738-3440-AB12-4A2A7BE20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7640" y="2621924"/>
              <a:ext cx="964971" cy="0"/>
            </a:xfrm>
            <a:prstGeom prst="straightConnector1">
              <a:avLst/>
            </a:prstGeom>
            <a:noFill/>
            <a:ln w="38100"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039CD-B513-584D-AE73-45C0621A0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329" y="2607705"/>
            <a:ext cx="6096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40BD2-1CAA-D94F-8B25-24E5252A8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7334" y="2627159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44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r>
              <a:t>Checkbox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4ED64-C182-05AD-BBCF-E3B69DC0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80</a:t>
            </a:fld>
            <a:endParaRPr lang="en-JP"/>
          </a:p>
        </p:txBody>
      </p:sp>
      <p:sp>
        <p:nvSpPr>
          <p:cNvPr id="171" name="NOTE: You can like more than one type of music, so checkbox buttons are the right choice for this list."/>
          <p:cNvSpPr txBox="1"/>
          <p:nvPr/>
        </p:nvSpPr>
        <p:spPr>
          <a:xfrm>
            <a:off x="1120462" y="5608932"/>
            <a:ext cx="8910915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700">
                <a:solidFill>
                  <a:srgbClr val="53585F"/>
                </a:solidFill>
              </a:defRPr>
            </a:pPr>
            <a:r>
              <a:rPr sz="1898" dirty="0">
                <a:solidFill>
                  <a:schemeClr val="accent4"/>
                </a:solidFill>
              </a:rPr>
              <a:t>NOTE: </a:t>
            </a:r>
            <a:r>
              <a:rPr sz="1898" dirty="0"/>
              <a:t>You can like more than one type of music, so checkbox buttons are the right choice for this list.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353" y="2165620"/>
            <a:ext cx="2924636" cy="153775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&lt;p&gt;What type of music do you listen to?&lt;/p&gt;…"/>
          <p:cNvSpPr txBox="1"/>
          <p:nvPr/>
        </p:nvSpPr>
        <p:spPr>
          <a:xfrm>
            <a:off x="5128891" y="4360293"/>
            <a:ext cx="721031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21457" marR="321457" algn="just" defTabSz="321457">
              <a:defRPr sz="2000">
                <a:latin typeface="Courier"/>
                <a:ea typeface="Courier"/>
                <a:cs typeface="Courier"/>
                <a:sym typeface="Courier"/>
              </a:defRPr>
            </a:pPr>
            <a:endParaRPr sz="1406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74" name="Multiple checkbox buttons may be selected."/>
          <p:cNvSpPr txBox="1"/>
          <p:nvPr/>
        </p:nvSpPr>
        <p:spPr>
          <a:xfrm>
            <a:off x="838200" y="2310536"/>
            <a:ext cx="7507310" cy="11939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en-JP"/>
            </a:defPPr>
            <a:lvl1pPr marL="228600" indent="-228600" defTabSz="321457">
              <a:lnSpc>
                <a:spcPct val="90000"/>
              </a:lnSpc>
              <a:spcBef>
                <a:spcPts val="1406"/>
              </a:spcBef>
              <a:buFont typeface="Arial" panose="020B0604020202020204" pitchFamily="34" charset="0"/>
              <a:buChar char="•"/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rgbClr val="53585F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dirty="0"/>
              <a:t>Multiple checkbox buttons may be selected. </a:t>
            </a:r>
          </a:p>
        </p:txBody>
      </p:sp>
      <p:sp>
        <p:nvSpPr>
          <p:cNvPr id="175" name="&lt;input type=&quot;checkbox&quot;&gt;"/>
          <p:cNvSpPr txBox="1"/>
          <p:nvPr/>
        </p:nvSpPr>
        <p:spPr>
          <a:xfrm>
            <a:off x="4415492" y="1778664"/>
            <a:ext cx="431207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/>
            </a:pP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type="checkbox"&gt;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393B7-7B08-3F99-2D31-28129EA9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45" y="3119960"/>
            <a:ext cx="7753626" cy="200880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heckbox Buttons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Checkbox Buttons (cont’d)</a:t>
            </a:r>
          </a:p>
        </p:txBody>
      </p:sp>
      <p:sp>
        <p:nvSpPr>
          <p:cNvPr id="178" name="Applying the same variable name to input elements binds them together as a group.…"/>
          <p:cNvSpPr txBox="1">
            <a:spLocks noGrp="1"/>
          </p:cNvSpPr>
          <p:nvPr>
            <p:ph idx="1"/>
          </p:nvPr>
        </p:nvSpPr>
        <p:spPr>
          <a:xfrm>
            <a:off x="838200" y="2382591"/>
            <a:ext cx="10515600" cy="379437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2109"/>
              </a:spcBef>
              <a:defRPr sz="3000"/>
            </a:pPr>
            <a:r>
              <a:rPr dirty="0"/>
              <a:t>Applying the same variable name to input elements binds them together as a group.</a:t>
            </a:r>
          </a:p>
          <a:p>
            <a:pPr>
              <a:spcBef>
                <a:spcPts val="2109"/>
              </a:spcBef>
              <a:defRPr sz="3000"/>
            </a:pPr>
            <a:r>
              <a:rPr dirty="0"/>
              <a:t>The value for each button must be provided with the </a:t>
            </a:r>
            <a:r>
              <a:rPr b="1" dirty="0"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value</a:t>
            </a:r>
            <a:r>
              <a:rPr dirty="0"/>
              <a:t> attribute.</a:t>
            </a:r>
          </a:p>
          <a:p>
            <a:pPr>
              <a:spcBef>
                <a:spcPts val="2109"/>
              </a:spcBef>
              <a:defRPr sz="3000"/>
            </a:pPr>
            <a:r>
              <a:rPr dirty="0"/>
              <a:t>The </a:t>
            </a:r>
            <a:r>
              <a:rPr b="1" dirty="0"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checked</a:t>
            </a:r>
            <a:r>
              <a:rPr dirty="0"/>
              <a:t> attribute causes an option to be selected when the page loads. Multiple buttons in a group may be checked.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6DC8-C360-F66E-A79B-C87EAA62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81</a:t>
            </a:fld>
            <a:endParaRPr lang="en-JP"/>
          </a:p>
        </p:txBody>
      </p:sp>
      <p:sp>
        <p:nvSpPr>
          <p:cNvPr id="179" name="&lt;input type=&quot;checkbox&quot; value=&quot;&quot;&gt;"/>
          <p:cNvSpPr txBox="1"/>
          <p:nvPr/>
        </p:nvSpPr>
        <p:spPr>
          <a:xfrm>
            <a:off x="3740865" y="1746710"/>
            <a:ext cx="474008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/>
            </a:pPr>
            <a:r>
              <a:rPr sz="1898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type="checkbox" value=""&gt;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Drop-down Menus</a:t>
            </a:r>
          </a:p>
        </p:txBody>
      </p:sp>
      <p:sp>
        <p:nvSpPr>
          <p:cNvPr id="182" name="The select element creates a drop-down menu when there is no size attribute (or if size=&quot;1&quot;).…"/>
          <p:cNvSpPr txBox="1">
            <a:spLocks noGrp="1"/>
          </p:cNvSpPr>
          <p:nvPr>
            <p:ph idx="1"/>
          </p:nvPr>
        </p:nvSpPr>
        <p:spPr>
          <a:xfrm>
            <a:off x="838200" y="3026535"/>
            <a:ext cx="10515600" cy="31504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2109"/>
              </a:spcBef>
              <a:defRPr sz="3000"/>
            </a:pPr>
            <a:r>
              <a:rPr dirty="0"/>
              <a:t>The </a:t>
            </a:r>
            <a:r>
              <a:rPr b="1" dirty="0"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select</a:t>
            </a:r>
            <a:r>
              <a:rPr dirty="0"/>
              <a:t> element creates a drop-down menu when there is no </a:t>
            </a:r>
            <a:r>
              <a:rPr sz="3000" b="1" dirty="0"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size</a:t>
            </a:r>
            <a:r>
              <a:rPr dirty="0"/>
              <a:t> attribute (or if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size="1"</a:t>
            </a:r>
            <a:r>
              <a:rPr dirty="0"/>
              <a:t>).</a:t>
            </a:r>
          </a:p>
          <a:p>
            <a:pPr>
              <a:spcBef>
                <a:spcPts val="2109"/>
              </a:spcBef>
              <a:defRPr sz="3000"/>
            </a:pPr>
            <a:r>
              <a:rPr dirty="0"/>
              <a:t>The </a:t>
            </a:r>
            <a:r>
              <a:rPr sz="3000" b="1" dirty="0"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select</a:t>
            </a:r>
            <a:r>
              <a:rPr dirty="0"/>
              <a:t> element contains some number of </a:t>
            </a:r>
            <a:r>
              <a:rPr sz="3000" b="1" dirty="0"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option</a:t>
            </a:r>
            <a:r>
              <a:rPr dirty="0"/>
              <a:t> elements.</a:t>
            </a:r>
          </a:p>
          <a:p>
            <a:pPr>
              <a:spcBef>
                <a:spcPts val="2109"/>
              </a:spcBef>
              <a:defRPr sz="3000"/>
            </a:pPr>
            <a:r>
              <a:rPr dirty="0"/>
              <a:t>The content of the </a:t>
            </a:r>
            <a:r>
              <a:rPr sz="3000" b="1" dirty="0"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option</a:t>
            </a:r>
            <a:r>
              <a:rPr dirty="0"/>
              <a:t> element is the value sent to the server (or one can be provided with the </a:t>
            </a:r>
            <a:r>
              <a:rPr sz="3000" b="1" dirty="0"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value</a:t>
            </a:r>
            <a:r>
              <a:rPr dirty="0"/>
              <a:t> attribute).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C8FEA4-91ED-4118-6246-3D9D3165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82</a:t>
            </a:fld>
            <a:endParaRPr lang="en-JP"/>
          </a:p>
        </p:txBody>
      </p:sp>
      <p:sp>
        <p:nvSpPr>
          <p:cNvPr id="183" name="&lt;select&gt; &lt;/select&gt;…"/>
          <p:cNvSpPr txBox="1"/>
          <p:nvPr/>
        </p:nvSpPr>
        <p:spPr>
          <a:xfrm>
            <a:off x="4464287" y="1787324"/>
            <a:ext cx="3281348" cy="1050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9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&lt;select&gt; &lt;/select&gt;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9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&lt;option&gt; &lt;/option&gt;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9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</a:t>
            </a:r>
            <a:r>
              <a:rPr sz="1898" b="1" dirty="0" err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optgroup</a:t>
            </a:r>
            <a:r>
              <a:rPr sz="189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&gt; &lt;/</a:t>
            </a:r>
            <a:r>
              <a:rPr sz="1898" b="1" dirty="0" err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optgroup</a:t>
            </a:r>
            <a:r>
              <a:rPr sz="1898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&gt;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rop-down Menu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Drop-down Menus (cont’d.)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4769-32E1-096C-A821-366CBCCC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83</a:t>
            </a:fld>
            <a:endParaRPr lang="en-JP"/>
          </a:p>
        </p:txBody>
      </p:sp>
      <p:sp>
        <p:nvSpPr>
          <p:cNvPr id="186" name="&lt;p&gt;What is your favorite 80s band?…"/>
          <p:cNvSpPr txBox="1"/>
          <p:nvPr/>
        </p:nvSpPr>
        <p:spPr>
          <a:xfrm>
            <a:off x="3845433" y="5004862"/>
            <a:ext cx="721031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21457" marR="321457" algn="just" defTabSz="321457">
              <a:defRPr sz="2000">
                <a:latin typeface="Courier"/>
                <a:ea typeface="Courier"/>
                <a:cs typeface="Courier"/>
                <a:sym typeface="Courier"/>
              </a:defRPr>
            </a:pPr>
            <a:endParaRPr sz="1406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87" name="lwd5_0912_pulldown.png" descr="lwd5_0912_pull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67" y="3792567"/>
            <a:ext cx="5357813" cy="83046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he select menu drops down to reveal options when the user clicks on it."/>
          <p:cNvSpPr txBox="1"/>
          <p:nvPr/>
        </p:nvSpPr>
        <p:spPr>
          <a:xfrm>
            <a:off x="838200" y="1907894"/>
            <a:ext cx="10044448" cy="90313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>
              <a:lnSpc>
                <a:spcPct val="90000"/>
              </a:lnSpc>
              <a:spcBef>
                <a:spcPts val="2109"/>
              </a:spcBef>
              <a:buFont typeface="Arial" panose="020B0604020202020204" pitchFamily="34" charset="0"/>
              <a:buChar char="•"/>
              <a:defRPr sz="3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dirty="0"/>
              <a:t>The select menu drops down to reveal options when the user clicks on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3D549-342F-2689-0D4F-ECAA8393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04" y="3252303"/>
            <a:ext cx="5495925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Scrolling Menus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BE975-8D95-5443-84E6-417E3D4D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0439" indent="-260439">
              <a:buSzPct val="75000"/>
              <a:defRPr sz="2800">
                <a:solidFill>
                  <a:srgbClr val="53585F"/>
                </a:solidFill>
              </a:defRPr>
            </a:pPr>
            <a:r>
              <a:rPr lang="en-US" dirty="0"/>
              <a:t>The same markup as drop-down menus, but the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size</a:t>
            </a:r>
            <a:r>
              <a:rPr lang="en-US" dirty="0"/>
              <a:t> attribute specifies how many lines to display.</a:t>
            </a:r>
          </a:p>
          <a:p>
            <a:pPr marL="260439" indent="-260439">
              <a:spcBef>
                <a:spcPts val="1687"/>
              </a:spcBef>
              <a:buSzPct val="75000"/>
              <a:defRPr sz="2800">
                <a:solidFill>
                  <a:srgbClr val="53585F"/>
                </a:solidFill>
              </a:defRPr>
            </a:pPr>
            <a:r>
              <a:rPr lang="en-US" dirty="0"/>
              <a:t>The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multiple</a:t>
            </a:r>
            <a:r>
              <a:rPr lang="en-US" dirty="0"/>
              <a:t> attribute allows more than one option to be selected.</a:t>
            </a:r>
          </a:p>
          <a:p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61AF4-9899-49BD-8BCA-B0E41FF7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84</a:t>
            </a:fld>
            <a:endParaRPr lang="en-JP"/>
          </a:p>
        </p:txBody>
      </p:sp>
      <p:sp>
        <p:nvSpPr>
          <p:cNvPr id="191" name="The same markup as drop-down menus, but the size attribute specifies how many lines to display.…"/>
          <p:cNvSpPr txBox="1"/>
          <p:nvPr/>
        </p:nvSpPr>
        <p:spPr>
          <a:xfrm>
            <a:off x="2139702" y="5304901"/>
            <a:ext cx="8119289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60439" indent="-260439">
              <a:buSzPct val="75000"/>
              <a:buChar char="•"/>
              <a:defRPr sz="2800">
                <a:solidFill>
                  <a:srgbClr val="53585F"/>
                </a:solidFill>
              </a:defRPr>
            </a:pPr>
            <a:endParaRPr sz="1969" dirty="0"/>
          </a:p>
        </p:txBody>
      </p:sp>
      <p:sp>
        <p:nvSpPr>
          <p:cNvPr id="192" name="&lt;p&gt;What is your favorite 80s band?…"/>
          <p:cNvSpPr txBox="1"/>
          <p:nvPr/>
        </p:nvSpPr>
        <p:spPr>
          <a:xfrm>
            <a:off x="3400445" y="4663154"/>
            <a:ext cx="721031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21457" marR="321457" algn="just" defTabSz="321457">
              <a:defRPr sz="2000">
                <a:latin typeface="Courier"/>
                <a:ea typeface="Courier"/>
                <a:cs typeface="Courier"/>
                <a:sym typeface="Courier"/>
              </a:defRPr>
            </a:pPr>
            <a:endParaRPr sz="1406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93" name="lwd5_0913_scrollingmenu.png" descr="lwd5_0913_scrollingmen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704" y="4122301"/>
            <a:ext cx="4702729" cy="1442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C5827-A279-F679-4CCE-A95B7CBB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16" y="3869633"/>
            <a:ext cx="5042137" cy="201474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crolling Menus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Scrolling Menus (cont’d)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469EA9-BA8E-F349-8164-DA444B493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800">
                <a:solidFill>
                  <a:srgbClr val="53585F"/>
                </a:solidFill>
              </a:defRPr>
            </a:pPr>
            <a:r>
              <a:rPr lang="en-US" dirty="0"/>
              <a:t>Use the </a:t>
            </a:r>
            <a:r>
              <a:rPr lang="en-US" sz="3200" b="1" dirty="0" err="1">
                <a:latin typeface="Courier"/>
                <a:ea typeface="Courier"/>
                <a:cs typeface="Courier"/>
                <a:sym typeface="Courier"/>
              </a:rPr>
              <a:t>optgroup</a:t>
            </a:r>
            <a:r>
              <a:rPr lang="en-US" dirty="0"/>
              <a:t> element to create a conceptual group of options.</a:t>
            </a:r>
          </a:p>
          <a:p>
            <a:pPr>
              <a:spcBef>
                <a:spcPts val="1687"/>
              </a:spcBef>
              <a:defRPr sz="2800">
                <a:solidFill>
                  <a:srgbClr val="53585F"/>
                </a:solidFill>
              </a:defRPr>
            </a:pPr>
            <a:r>
              <a:rPr lang="en-US" dirty="0"/>
              <a:t>The </a:t>
            </a:r>
            <a:r>
              <a:rPr lang="en-US" sz="3200" b="1" dirty="0">
                <a:latin typeface="Courier"/>
                <a:ea typeface="Courier"/>
                <a:cs typeface="Courier"/>
                <a:sym typeface="Courier"/>
              </a:rPr>
              <a:t>label</a:t>
            </a:r>
            <a:r>
              <a:rPr lang="en-US" dirty="0"/>
              <a:t> attribute provides the the heading for the group:</a:t>
            </a:r>
          </a:p>
          <a:p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55136-3C6A-1743-28DE-457B7B02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85</a:t>
            </a:fld>
            <a:endParaRPr lang="en-JP"/>
          </a:p>
        </p:txBody>
      </p:sp>
      <p:sp>
        <p:nvSpPr>
          <p:cNvPr id="196" name="Use the optgroup element to create a conceptual group of options.…"/>
          <p:cNvSpPr txBox="1"/>
          <p:nvPr/>
        </p:nvSpPr>
        <p:spPr>
          <a:xfrm>
            <a:off x="2036355" y="1758939"/>
            <a:ext cx="8119290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800">
                <a:solidFill>
                  <a:srgbClr val="53585F"/>
                </a:solidFill>
              </a:defRPr>
            </a:pPr>
            <a:endParaRPr sz="1969" dirty="0"/>
          </a:p>
        </p:txBody>
      </p:sp>
      <p:sp>
        <p:nvSpPr>
          <p:cNvPr id="197" name="&lt;select name=&quot;icecream&quot; size=&quot;7&quot; multiple&gt;…"/>
          <p:cNvSpPr txBox="1"/>
          <p:nvPr/>
        </p:nvSpPr>
        <p:spPr>
          <a:xfrm>
            <a:off x="7081099" y="4736718"/>
            <a:ext cx="721031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21457" marR="321457" algn="just" defTabSz="321457"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sz="1547" dirty="0">
              <a:solidFill>
                <a:srgbClr val="00ABFF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98" name="lwd5_0914_optiongroups.png" descr="lwd5_0914_optiongrou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24" y="3706241"/>
            <a:ext cx="2098477" cy="2294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6FAB28-C264-BAEA-CD3B-F628E577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17" y="3429000"/>
            <a:ext cx="417195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File Upload Control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06ADAE-8A74-FC44-B0EC-BACE82420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8958"/>
            <a:ext cx="10515600" cy="3408005"/>
          </a:xfrm>
        </p:spPr>
        <p:txBody>
          <a:bodyPr/>
          <a:lstStyle/>
          <a:p>
            <a:pPr marL="260439" indent="-260439">
              <a:buSzPct val="75000"/>
              <a:defRPr sz="2800">
                <a:solidFill>
                  <a:srgbClr val="53585F"/>
                </a:solidFill>
              </a:defRPr>
            </a:pPr>
            <a:r>
              <a:rPr lang="en-US" dirty="0"/>
              <a:t>The file input type allows a user to select a document from their hard drive to be submitted with the form data.</a:t>
            </a:r>
          </a:p>
          <a:p>
            <a:pPr marL="260439" indent="-260439">
              <a:spcBef>
                <a:spcPts val="1687"/>
              </a:spcBef>
              <a:buSzPct val="75000"/>
              <a:defRPr sz="2800">
                <a:solidFill>
                  <a:srgbClr val="53585F"/>
                </a:solidFill>
              </a:defRPr>
            </a:pPr>
            <a:r>
              <a:rPr lang="en-US" dirty="0"/>
              <a:t>The method must be set to POST, and the encoding type must be included.</a:t>
            </a:r>
          </a:p>
          <a:p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ADDB1-A9A6-7F55-0BB1-245E6D2C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86</a:t>
            </a:fld>
            <a:endParaRPr lang="en-JP"/>
          </a:p>
        </p:txBody>
      </p:sp>
      <p:sp>
        <p:nvSpPr>
          <p:cNvPr id="201" name="The file input type allows a user to select a document from their hard drive to be submitted with the form data.…"/>
          <p:cNvSpPr txBox="1"/>
          <p:nvPr/>
        </p:nvSpPr>
        <p:spPr>
          <a:xfrm>
            <a:off x="2069459" y="5128308"/>
            <a:ext cx="8119289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60439" indent="-260439">
              <a:buSzPct val="75000"/>
              <a:buChar char="•"/>
              <a:defRPr sz="2800">
                <a:solidFill>
                  <a:srgbClr val="53585F"/>
                </a:solidFill>
              </a:defRPr>
            </a:pPr>
            <a:endParaRPr sz="1969" dirty="0"/>
          </a:p>
        </p:txBody>
      </p:sp>
      <p:sp>
        <p:nvSpPr>
          <p:cNvPr id="202" name="&lt;form action=&quot;/client.php&quot; method=&quot;POST&quot; enctype=&quot;multipart/form-data&quot;&gt;…"/>
          <p:cNvSpPr txBox="1"/>
          <p:nvPr/>
        </p:nvSpPr>
        <p:spPr>
          <a:xfrm>
            <a:off x="763782" y="5576171"/>
            <a:ext cx="5935260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21457" marR="321457" defTabSz="321457">
              <a:defRPr sz="2000">
                <a:latin typeface="Courier"/>
                <a:ea typeface="Courier"/>
                <a:cs typeface="Courier"/>
                <a:sym typeface="Courier"/>
              </a:defRPr>
            </a:pPr>
            <a:endParaRPr sz="1406" dirty="0">
              <a:solidFill>
                <a:srgbClr val="000000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203" name="&lt;input type=&quot;file&quot;&gt;"/>
          <p:cNvSpPr txBox="1"/>
          <p:nvPr/>
        </p:nvSpPr>
        <p:spPr>
          <a:xfrm>
            <a:off x="4095857" y="2067707"/>
            <a:ext cx="35746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/>
            </a:pP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type="file"&gt;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6978-0E1B-3EC0-21DA-A468D27E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47" y="4746681"/>
            <a:ext cx="7014817" cy="1237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ED580-EED9-1244-92D0-0B7FFA06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880" y="5585477"/>
            <a:ext cx="52197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Hidden Control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F7D36D-578D-4B4D-878F-59647B6C5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199"/>
            <a:ext cx="10515600" cy="3433763"/>
          </a:xfrm>
        </p:spPr>
        <p:txBody>
          <a:bodyPr/>
          <a:lstStyle/>
          <a:p>
            <a:pPr marL="260439" indent="-260439">
              <a:buSzPct val="75000"/>
              <a:defRPr sz="3000">
                <a:solidFill>
                  <a:srgbClr val="53585F"/>
                </a:solidFill>
              </a:defRPr>
            </a:pPr>
            <a:r>
              <a:rPr lang="en-US" dirty="0"/>
              <a:t>Sometimes it is necessary to feed values to the processing script/app that don’t come from the user.</a:t>
            </a:r>
          </a:p>
          <a:p>
            <a:pPr marL="260439" indent="-260439">
              <a:spcBef>
                <a:spcPts val="1687"/>
              </a:spcBef>
              <a:buSzPct val="75000"/>
              <a:defRPr sz="3000">
                <a:solidFill>
                  <a:srgbClr val="53585F"/>
                </a:solidFill>
              </a:defRPr>
            </a:pPr>
            <a:r>
              <a:rPr lang="en-US" dirty="0"/>
              <a:t>Hidden controls don’t display in the browser.</a:t>
            </a:r>
          </a:p>
          <a:p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F2E99-38CD-D488-6045-FAA49BC9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87</a:t>
            </a:fld>
            <a:endParaRPr lang="en-JP"/>
          </a:p>
        </p:txBody>
      </p:sp>
      <p:sp>
        <p:nvSpPr>
          <p:cNvPr id="207" name="Sometimes it is necessary to feed values to the processing script/app that don’t come from the user.…"/>
          <p:cNvSpPr txBox="1"/>
          <p:nvPr/>
        </p:nvSpPr>
        <p:spPr>
          <a:xfrm>
            <a:off x="2167685" y="4144306"/>
            <a:ext cx="8119289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60439" indent="-260439">
              <a:buSzPct val="75000"/>
              <a:buChar char="•"/>
              <a:defRPr sz="3000">
                <a:solidFill>
                  <a:srgbClr val="53585F"/>
                </a:solidFill>
              </a:defRPr>
            </a:pPr>
            <a:endParaRPr sz="2109" dirty="0"/>
          </a:p>
        </p:txBody>
      </p:sp>
      <p:sp>
        <p:nvSpPr>
          <p:cNvPr id="208" name="&lt;input type=&quot;hidden&quot;&gt;"/>
          <p:cNvSpPr txBox="1"/>
          <p:nvPr/>
        </p:nvSpPr>
        <p:spPr>
          <a:xfrm>
            <a:off x="4255635" y="1878940"/>
            <a:ext cx="394338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/>
            </a:pP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type="hidden"&gt;</a:t>
            </a:r>
          </a:p>
        </p:txBody>
      </p:sp>
      <p:sp>
        <p:nvSpPr>
          <p:cNvPr id="209" name="&lt;input type=&quot;hidden&quot; name=&quot;success-link&quot;        value=&quot;http://www.example.com/thankyou.html&quot;&gt;"/>
          <p:cNvSpPr txBox="1"/>
          <p:nvPr/>
        </p:nvSpPr>
        <p:spPr>
          <a:xfrm>
            <a:off x="2465950" y="4897421"/>
            <a:ext cx="721031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21457" marR="321457" defTabSz="321457">
              <a:spcBef>
                <a:spcPts val="844"/>
              </a:spcBef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 sz="1687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BB748-4B44-699D-8B4C-A8F5B6C9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47" y="4743861"/>
            <a:ext cx="6062505" cy="123025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Date and Time Controls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72D7BE-940B-304E-9A88-BF645CDF0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6155"/>
            <a:ext cx="10515600" cy="2670807"/>
          </a:xfrm>
        </p:spPr>
        <p:txBody>
          <a:bodyPr/>
          <a:lstStyle/>
          <a:p>
            <a:r>
              <a:rPr lang="en-US" dirty="0"/>
              <a:t>A starting value may be provided in standard date-time format.</a:t>
            </a:r>
          </a:p>
          <a:p>
            <a:endParaRPr lang="en-JP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1E8F2-5BDD-BB18-903D-885F7326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88</a:t>
            </a:fld>
            <a:endParaRPr lang="en-JP"/>
          </a:p>
        </p:txBody>
      </p:sp>
      <p:sp>
        <p:nvSpPr>
          <p:cNvPr id="212" name="A starting value may be provided in standard date-time format."/>
          <p:cNvSpPr txBox="1"/>
          <p:nvPr/>
        </p:nvSpPr>
        <p:spPr>
          <a:xfrm>
            <a:off x="2167685" y="4656464"/>
            <a:ext cx="8119289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000">
                <a:solidFill>
                  <a:srgbClr val="53585F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213" name="&lt;input type=&quot;date&quot;&gt;…"/>
          <p:cNvSpPr txBox="1"/>
          <p:nvPr/>
        </p:nvSpPr>
        <p:spPr>
          <a:xfrm>
            <a:off x="4258019" y="1768500"/>
            <a:ext cx="4302461" cy="173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98" b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type="date"&gt;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98" b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type="time"&gt;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98" b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type="datetime-local"&gt;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98" b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type="month"&gt;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98" b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type="week"&gt;</a:t>
            </a:r>
          </a:p>
        </p:txBody>
      </p:sp>
      <p:sp>
        <p:nvSpPr>
          <p:cNvPr id="214" name="&lt;input type=&quot;date&quot; name=&quot;birthday&quot; value=&quot;2017-01-14&quot;&gt;"/>
          <p:cNvSpPr txBox="1"/>
          <p:nvPr/>
        </p:nvSpPr>
        <p:spPr>
          <a:xfrm>
            <a:off x="2616197" y="4625061"/>
            <a:ext cx="396583" cy="41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R="321457" defTabSz="321457">
              <a:lnSpc>
                <a:spcPts val="2883"/>
              </a:lnSpc>
              <a:spcBef>
                <a:spcPts val="562"/>
              </a:spcBef>
              <a:tabLst>
                <a:tab pos="107152" algn="r"/>
                <a:tab pos="160729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 sz="1687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DC3F7-EE06-D6D4-AD31-A8519E89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506" y="4456650"/>
            <a:ext cx="8080987" cy="107167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ate and Time Controls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Date and Time Controls (cont’d)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95BCDB-F87C-FD45-A8DE-9D4248487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0786" cy="4351338"/>
          </a:xfrm>
        </p:spPr>
        <p:txBody>
          <a:bodyPr/>
          <a:lstStyle/>
          <a:p>
            <a:pPr>
              <a:defRPr sz="2700">
                <a:solidFill>
                  <a:srgbClr val="53585F"/>
                </a:solidFill>
              </a:defRPr>
            </a:pPr>
            <a:r>
              <a:rPr lang="en-US" dirty="0"/>
              <a:t>Browsers may display date and time selection widgets (not universally supported).</a:t>
            </a:r>
          </a:p>
          <a:p>
            <a:pPr>
              <a:spcBef>
                <a:spcPts val="1687"/>
              </a:spcBef>
              <a:defRPr sz="2700">
                <a:solidFill>
                  <a:srgbClr val="53585F"/>
                </a:solidFill>
              </a:defRPr>
            </a:pPr>
            <a:r>
              <a:rPr lang="en-US" dirty="0"/>
              <a:t>On non-supporting browsers, date and time inputs display as usable text-entry fields.</a:t>
            </a:r>
          </a:p>
          <a:p>
            <a:endParaRPr lang="en-JP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E0FE8-A685-DFAA-A240-8EC028B8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89</a:t>
            </a:fld>
            <a:endParaRPr lang="en-JP"/>
          </a:p>
        </p:txBody>
      </p:sp>
      <p:pic>
        <p:nvPicPr>
          <p:cNvPr id="217" name="lwd5_0916_datetime.png" descr="lwd5_0916_date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692" y="1027906"/>
            <a:ext cx="4563070" cy="535781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Browsers may display date and time selection widgets (not universally supported).…"/>
          <p:cNvSpPr txBox="1"/>
          <p:nvPr/>
        </p:nvSpPr>
        <p:spPr>
          <a:xfrm>
            <a:off x="2052039" y="2603961"/>
            <a:ext cx="3405278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700">
                <a:solidFill>
                  <a:srgbClr val="53585F"/>
                </a:solidFill>
              </a:defRPr>
            </a:pPr>
            <a:endParaRPr sz="189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1442-393C-294B-82E6-1DF0497C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Server-side scripting languages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B597BB-5597-8B47-8677-BAB7CC74C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28023"/>
              </p:ext>
            </p:extLst>
          </p:nvPr>
        </p:nvGraphicFramePr>
        <p:xfrm>
          <a:off x="838202" y="2559638"/>
          <a:ext cx="10515598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4">
                  <a:extLst>
                    <a:ext uri="{9D8B030D-6E8A-4147-A177-3AD203B41FA5}">
                      <a16:colId xmlns:a16="http://schemas.microsoft.com/office/drawing/2014/main" val="1700022336"/>
                    </a:ext>
                  </a:extLst>
                </a:gridCol>
                <a:gridCol w="5792785">
                  <a:extLst>
                    <a:ext uri="{9D8B030D-6E8A-4147-A177-3AD203B41FA5}">
                      <a16:colId xmlns:a16="http://schemas.microsoft.com/office/drawing/2014/main" val="3272983222"/>
                    </a:ext>
                  </a:extLst>
                </a:gridCol>
                <a:gridCol w="3443909">
                  <a:extLst>
                    <a:ext uri="{9D8B030D-6E8A-4147-A177-3AD203B41FA5}">
                      <a16:colId xmlns:a16="http://schemas.microsoft.com/office/drawing/2014/main" val="2018621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Used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664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Node.js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Quickest growing. JavaScript code on server-side. No need to learn a new language for back-end development. Good for real time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Paypal, Uber, LinkedIn, Netflix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5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PHP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The most used (</a:t>
                      </a:r>
                      <a:r>
                        <a:rPr lang="en-US" dirty="0"/>
                        <a:t>almost </a:t>
                      </a:r>
                      <a:r>
                        <a:rPr lang="en-JP" dirty="0"/>
                        <a:t>80% of websites now). Good for content-based web pages. Embed in HTML code. Easy to write.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Facebook</a:t>
                      </a:r>
                      <a:r>
                        <a:rPr lang="en-US" dirty="0"/>
                        <a:t>*</a:t>
                      </a:r>
                      <a:r>
                        <a:rPr lang="en-JP" dirty="0"/>
                        <a:t>, Wikipedia,</a:t>
                      </a:r>
                      <a:r>
                        <a:rPr lang="en-US" dirty="0"/>
                        <a:t> Zoom</a:t>
                      </a:r>
                      <a:r>
                        <a:rPr lang="en-JP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4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Java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Good for enterprise, performance.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Google, Amazon, eBay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871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Ruby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Developing applications fast. Adopted by a lot of startups.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Twitter (early days), Github, Airbnb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Clear and easy to read syntax. Popular for statistical analysis.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Youtube, Instagram, Dropbox, Quora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31314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BA4F-9997-8543-8AF9-9CB10B0A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</a:t>
            </a:fld>
            <a:endParaRPr lang="en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37CE52-FF93-B340-A9E6-EFAEAC85D47C}"/>
              </a:ext>
            </a:extLst>
          </p:cNvPr>
          <p:cNvSpPr/>
          <p:nvPr/>
        </p:nvSpPr>
        <p:spPr>
          <a:xfrm>
            <a:off x="7035384" y="649287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JP" sz="900" dirty="0"/>
              <a:t>https://twm.me/best-programming-languages-and-frameworks-for-server-side-web-development/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3478B-3AAA-AB4B-8E8B-F769CD275041}"/>
              </a:ext>
            </a:extLst>
          </p:cNvPr>
          <p:cNvSpPr txBox="1"/>
          <p:nvPr/>
        </p:nvSpPr>
        <p:spPr>
          <a:xfrm>
            <a:off x="838200" y="1737322"/>
            <a:ext cx="10703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JP" sz="2400" dirty="0"/>
              <a:t>To develop dynamic web pages, we need a server-side scripting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JP" sz="2400" dirty="0"/>
              <a:t>Scripting languages run on specific web servers such as IIS and Apache.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A34F4A-2A1C-FE47-9814-912E008BA81F}"/>
              </a:ext>
            </a:extLst>
          </p:cNvPr>
          <p:cNvSpPr/>
          <p:nvPr/>
        </p:nvSpPr>
        <p:spPr>
          <a:xfrm>
            <a:off x="678426" y="3805083"/>
            <a:ext cx="10862897" cy="943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16241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Numerical Controls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B04B2D-FAD0-3943-8D19-D1723A785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2454" cy="4351338"/>
          </a:xfrm>
        </p:spPr>
        <p:txBody>
          <a:bodyPr/>
          <a:lstStyle/>
          <a:p>
            <a:pPr>
              <a:defRPr sz="2700">
                <a:solidFill>
                  <a:srgbClr val="53585F"/>
                </a:solidFill>
              </a:defRPr>
            </a:pPr>
            <a:r>
              <a:rPr lang="en-US" dirty="0"/>
              <a:t>Number and range controls collect numerical data. Browsers may render counter or slider widgets.</a:t>
            </a:r>
          </a:p>
          <a:p>
            <a:pPr>
              <a:spcBef>
                <a:spcPts val="1687"/>
              </a:spcBef>
              <a:defRPr sz="2700">
                <a:solidFill>
                  <a:srgbClr val="53585F"/>
                </a:solidFill>
              </a:defRPr>
            </a:pPr>
            <a:r>
              <a:rPr lang="en-US" dirty="0"/>
              <a:t>Both types accept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min</a:t>
            </a:r>
            <a:r>
              <a:rPr lang="en-US" dirty="0"/>
              <a:t> and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max</a:t>
            </a:r>
            <a:r>
              <a:rPr lang="en-US" dirty="0"/>
              <a:t> attributes for setting limits  on the allowed values.</a:t>
            </a:r>
          </a:p>
          <a:p>
            <a:endParaRPr lang="en-JP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9F8-6D3C-78D8-01CA-904C6654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90</a:t>
            </a:fld>
            <a:endParaRPr lang="en-JP"/>
          </a:p>
        </p:txBody>
      </p:sp>
      <p:pic>
        <p:nvPicPr>
          <p:cNvPr id="221" name="lwd5_0917_numberrange.png" descr="lwd5_0917_numberr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321" y="3250708"/>
            <a:ext cx="4379685" cy="254021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&lt;input type=&quot;number&quot;&gt;…"/>
          <p:cNvSpPr txBox="1"/>
          <p:nvPr/>
        </p:nvSpPr>
        <p:spPr>
          <a:xfrm>
            <a:off x="7750940" y="1930181"/>
            <a:ext cx="3943388" cy="86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type="number"&gt;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&lt;input type="range"&gt;</a:t>
            </a:r>
          </a:p>
        </p:txBody>
      </p:sp>
      <p:sp>
        <p:nvSpPr>
          <p:cNvPr id="223" name="Number and range controls collect numerical data. Browsers may render counter or slider widgets.…"/>
          <p:cNvSpPr txBox="1"/>
          <p:nvPr/>
        </p:nvSpPr>
        <p:spPr>
          <a:xfrm>
            <a:off x="1953812" y="4021549"/>
            <a:ext cx="3405278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700">
                <a:solidFill>
                  <a:srgbClr val="53585F"/>
                </a:solidFill>
              </a:defRPr>
            </a:pPr>
            <a:endParaRPr sz="1898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RM CONTROL ELEMEN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CONTROL ELEMENTS</a:t>
            </a:r>
          </a:p>
          <a:p>
            <a:pPr>
              <a:spcBef>
                <a:spcPts val="844"/>
              </a:spcBef>
            </a:pPr>
            <a:r>
              <a:t>Color Selector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9769D3-C27A-8648-89CA-A0DC8EB5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743"/>
            <a:ext cx="6090634" cy="3704219"/>
          </a:xfrm>
        </p:spPr>
        <p:txBody>
          <a:bodyPr/>
          <a:lstStyle/>
          <a:p>
            <a:pPr>
              <a:defRPr sz="2700">
                <a:solidFill>
                  <a:srgbClr val="53585F"/>
                </a:solidFill>
              </a:defRPr>
            </a:pPr>
            <a:r>
              <a:rPr lang="en-US" dirty="0"/>
              <a:t>The color input type is intended to provide a pop-up color picker. </a:t>
            </a:r>
          </a:p>
          <a:p>
            <a:pPr>
              <a:spcBef>
                <a:spcPts val="1687"/>
              </a:spcBef>
              <a:defRPr sz="2700">
                <a:solidFill>
                  <a:srgbClr val="53585F"/>
                </a:solidFill>
              </a:defRPr>
            </a:pPr>
            <a:r>
              <a:rPr lang="en-US" dirty="0"/>
              <a:t>It is not well supported. Non-supporting browsers display a text-entry field.</a:t>
            </a:r>
          </a:p>
          <a:p>
            <a:endParaRPr lang="en-JP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4C7AF-CD6A-24F9-8628-5A5E548F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91</a:t>
            </a:fld>
            <a:endParaRPr lang="en-JP"/>
          </a:p>
        </p:txBody>
      </p:sp>
      <p:sp>
        <p:nvSpPr>
          <p:cNvPr id="226" name="&lt;input type=&quot;color&quot;&gt;"/>
          <p:cNvSpPr txBox="1"/>
          <p:nvPr/>
        </p:nvSpPr>
        <p:spPr>
          <a:xfrm>
            <a:off x="4642074" y="1773656"/>
            <a:ext cx="375904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/>
            </a:pP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&lt;input type="color"&gt;</a:t>
            </a:r>
          </a:p>
        </p:txBody>
      </p:sp>
      <p:sp>
        <p:nvSpPr>
          <p:cNvPr id="227" name="The color input type is intended to provide a pop-up color picker.…"/>
          <p:cNvSpPr txBox="1"/>
          <p:nvPr/>
        </p:nvSpPr>
        <p:spPr>
          <a:xfrm>
            <a:off x="2166656" y="3636104"/>
            <a:ext cx="3405278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700">
                <a:solidFill>
                  <a:srgbClr val="53585F"/>
                </a:solidFill>
              </a:defRPr>
            </a:pPr>
            <a:endParaRPr sz="1898" dirty="0"/>
          </a:p>
        </p:txBody>
      </p:sp>
      <p:pic>
        <p:nvPicPr>
          <p:cNvPr id="228" name="lwd5_0918_color.jpg" descr="lwd5_0918_col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931" y="2649525"/>
            <a:ext cx="4171007" cy="2939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rm Accessi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 Accessibility </a:t>
            </a:r>
          </a:p>
        </p:txBody>
      </p:sp>
      <p:sp>
        <p:nvSpPr>
          <p:cNvPr id="231" name="Users may not be able to see the form. They may be listening to it with a screen reader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3000"/>
            </a:pPr>
            <a:r>
              <a:t>Users may not be able to see the form. They may be listening to it with a screen reader.</a:t>
            </a:r>
          </a:p>
          <a:p>
            <a:pPr>
              <a:defRPr sz="3000"/>
            </a:pPr>
            <a:r>
              <a:t>Whereas sighted users can see at a glance how elements are organized, form accessibility features create semantic connections between form components.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8D123-5D24-0C0E-ACA8-6F35DB3B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92</a:t>
            </a:fld>
            <a:endParaRPr lang="en-JP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RM ACCESSIBILIT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rPr dirty="0"/>
              <a:t>FORM ACCESSIBILITY</a:t>
            </a:r>
          </a:p>
          <a:p>
            <a:pPr>
              <a:spcBef>
                <a:spcPts val="844"/>
              </a:spcBef>
            </a:pPr>
            <a:r>
              <a:rPr dirty="0"/>
              <a:t>Labels</a:t>
            </a:r>
          </a:p>
        </p:txBody>
      </p:sp>
      <p:sp>
        <p:nvSpPr>
          <p:cNvPr id="234" name="The label element associates a descriptive label with a form field.…"/>
          <p:cNvSpPr txBox="1">
            <a:spLocks noGrp="1"/>
          </p:cNvSpPr>
          <p:nvPr>
            <p:ph idx="1"/>
          </p:nvPr>
        </p:nvSpPr>
        <p:spPr>
          <a:xfrm>
            <a:off x="838200" y="2202287"/>
            <a:ext cx="10515600" cy="339454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defTabSz="369675">
              <a:spcBef>
                <a:spcPts val="2601"/>
              </a:spcBef>
              <a:buNone/>
              <a:defRPr sz="2700"/>
            </a:pPr>
            <a:r>
              <a:rPr dirty="0"/>
              <a:t>The </a:t>
            </a:r>
            <a:r>
              <a:rPr b="1" dirty="0">
                <a:latin typeface="JetBrains Mono ExtraBold" panose="02000009000000000000" pitchFamily="49" charset="0"/>
                <a:ea typeface="Courier"/>
                <a:cs typeface="JetBrains Mono ExtraBold" panose="02000009000000000000" pitchFamily="49" charset="0"/>
                <a:sym typeface="Courier"/>
              </a:rPr>
              <a:t>label</a:t>
            </a:r>
            <a:r>
              <a:rPr dirty="0"/>
              <a:t> element associates a descriptive label with a form field.</a:t>
            </a:r>
          </a:p>
          <a:p>
            <a:pPr marL="0" indent="0" defTabSz="369675">
              <a:spcBef>
                <a:spcPts val="2601"/>
              </a:spcBef>
              <a:buNone/>
              <a:defRPr sz="27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Implicit association</a:t>
            </a:r>
          </a:p>
          <a:p>
            <a:pPr marL="0" indent="0" defTabSz="369675">
              <a:spcBef>
                <a:spcPts val="0"/>
              </a:spcBef>
              <a:buNone/>
              <a:defRPr sz="2700"/>
            </a:pPr>
            <a:r>
              <a:rPr dirty="0"/>
              <a:t>The label text and form control are both contained within the </a:t>
            </a:r>
            <a:r>
              <a:rPr sz="2700" b="1" dirty="0"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label</a:t>
            </a:r>
            <a:r>
              <a:rPr dirty="0"/>
              <a:t> element:</a:t>
            </a:r>
          </a:p>
          <a:p>
            <a:pPr marL="0" indent="0" defTabSz="289311">
              <a:spcBef>
                <a:spcPts val="1477"/>
              </a:spcBef>
              <a:buNone/>
              <a:tabLst>
                <a:tab pos="285740" algn="l"/>
                <a:tab pos="571480" algn="l"/>
                <a:tab pos="866149" algn="l"/>
                <a:tab pos="1151889" algn="l"/>
                <a:tab pos="1437629" algn="l"/>
                <a:tab pos="1732298" algn="l"/>
                <a:tab pos="2018038" algn="l"/>
                <a:tab pos="2312707" algn="l"/>
                <a:tab pos="2598447" algn="l"/>
                <a:tab pos="2884187" algn="l"/>
                <a:tab pos="3178856" algn="l"/>
                <a:tab pos="3464596" algn="l"/>
              </a:tabLst>
              <a:defRPr sz="2159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0" indent="0" defTabSz="289311">
              <a:spcBef>
                <a:spcPts val="1477"/>
              </a:spcBef>
              <a:buNone/>
              <a:tabLst>
                <a:tab pos="285740" algn="l"/>
                <a:tab pos="571480" algn="l"/>
                <a:tab pos="866149" algn="l"/>
                <a:tab pos="1151889" algn="l"/>
                <a:tab pos="1437629" algn="l"/>
                <a:tab pos="1732298" algn="l"/>
                <a:tab pos="2018038" algn="l"/>
                <a:tab pos="2312707" algn="l"/>
                <a:tab pos="2598447" algn="l"/>
                <a:tab pos="2884187" algn="l"/>
                <a:tab pos="3178856" algn="l"/>
                <a:tab pos="3464596" algn="l"/>
              </a:tabLst>
              <a:defRPr sz="2159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0" indent="0" defTabSz="369675">
              <a:spcBef>
                <a:spcPts val="2601"/>
              </a:spcBef>
              <a:buNone/>
              <a:defRPr sz="27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Explicit association</a:t>
            </a:r>
          </a:p>
          <a:p>
            <a:pPr marL="0" indent="0" defTabSz="369675">
              <a:spcBef>
                <a:spcPts val="0"/>
              </a:spcBef>
              <a:buNone/>
              <a:defRPr sz="2700"/>
            </a:pPr>
            <a:r>
              <a:rPr dirty="0"/>
              <a:t>Matches the label with the control's ID reference using the </a:t>
            </a:r>
            <a:r>
              <a:rPr sz="2700" b="1" dirty="0">
                <a:latin typeface="JetBrains Mono ExtraBold" panose="02000009000000000000" pitchFamily="49" charset="0"/>
                <a:cs typeface="JetBrains Mono ExtraBold" panose="02000009000000000000" pitchFamily="49" charset="0"/>
                <a:sym typeface="Courier"/>
              </a:rPr>
              <a:t>for</a:t>
            </a:r>
            <a:r>
              <a:rPr dirty="0"/>
              <a:t> attribute: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B55F7-6C50-1A2F-078B-B7C4FED5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93</a:t>
            </a:fld>
            <a:endParaRPr lang="en-JP"/>
          </a:p>
        </p:txBody>
      </p:sp>
      <p:sp>
        <p:nvSpPr>
          <p:cNvPr id="235" name="&lt;label&gt; &lt;/label&gt;"/>
          <p:cNvSpPr txBox="1"/>
          <p:nvPr/>
        </p:nvSpPr>
        <p:spPr>
          <a:xfrm>
            <a:off x="4892946" y="1464982"/>
            <a:ext cx="302166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&lt;label&gt; &lt;/label&gt;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68BCC-737B-77A4-7173-D095408D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65" y="5664350"/>
            <a:ext cx="7779026" cy="1025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5CCD61-D3AE-619B-A0B4-AEA77553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26"/>
          <a:stretch/>
        </p:blipFill>
        <p:spPr>
          <a:xfrm>
            <a:off x="838200" y="3837578"/>
            <a:ext cx="9060070" cy="41276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ORM ACCESSIBILIT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00" b="0">
                <a:latin typeface="+mn-lt"/>
                <a:ea typeface="+mn-ea"/>
                <a:cs typeface="+mn-cs"/>
                <a:sym typeface="Helvetica Light"/>
              </a:defRPr>
            </a:pPr>
            <a:r>
              <a:t>FORM ACCESSIBILITY</a:t>
            </a:r>
          </a:p>
          <a:p>
            <a:pPr>
              <a:spcBef>
                <a:spcPts val="844"/>
              </a:spcBef>
            </a:pPr>
            <a:r>
              <a:t>Fieldsets and Legends</a:t>
            </a:r>
          </a:p>
        </p:txBody>
      </p:sp>
      <p:sp>
        <p:nvSpPr>
          <p:cNvPr id="238" name="fieldset…"/>
          <p:cNvSpPr txBox="1">
            <a:spLocks noGrp="1"/>
          </p:cNvSpPr>
          <p:nvPr>
            <p:ph idx="1"/>
          </p:nvPr>
        </p:nvSpPr>
        <p:spPr>
          <a:xfrm>
            <a:off x="838200" y="2780295"/>
            <a:ext cx="10515600" cy="33966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3000" b="1">
                <a:latin typeface="Courier"/>
                <a:ea typeface="Courier"/>
                <a:cs typeface="Courier"/>
                <a:sym typeface="Courier"/>
              </a:defRPr>
            </a:pPr>
            <a:r>
              <a:rPr sz="2500" b="1" dirty="0" err="1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fieldset</a:t>
            </a:r>
            <a:endParaRPr sz="2500" b="1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pPr marL="0" indent="0">
              <a:spcBef>
                <a:spcPts val="0"/>
              </a:spcBef>
              <a:buNone/>
              <a:defRPr sz="3000"/>
            </a:pPr>
            <a:r>
              <a:rPr dirty="0"/>
              <a:t>Indicates a logical grouping of controls (examples: credit card name, number, date, etc.). By default, rendered with a box around the set of controls.</a:t>
            </a:r>
          </a:p>
          <a:p>
            <a:pPr marL="0" indent="0">
              <a:buNone/>
              <a:defRPr sz="3000" b="1">
                <a:latin typeface="Courier"/>
                <a:ea typeface="Courier"/>
                <a:cs typeface="Courier"/>
                <a:sym typeface="Courier"/>
              </a:defRPr>
            </a:pPr>
            <a:r>
              <a:rPr sz="25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legend</a:t>
            </a:r>
          </a:p>
          <a:p>
            <a:pPr marL="0" indent="0">
              <a:spcBef>
                <a:spcPts val="0"/>
              </a:spcBef>
              <a:buNone/>
              <a:defRPr sz="3000"/>
            </a:pPr>
            <a:r>
              <a:rPr dirty="0"/>
              <a:t>Provides a caption for the enclosed fields. By default, it’s displayed along the top edge of the </a:t>
            </a:r>
            <a:r>
              <a:rPr dirty="0" err="1"/>
              <a:t>fieldset</a:t>
            </a:r>
            <a:r>
              <a:rPr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56964-702F-0AE3-C148-09C0AC9F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94</a:t>
            </a:fld>
            <a:endParaRPr lang="en-JP"/>
          </a:p>
        </p:txBody>
      </p:sp>
      <p:sp>
        <p:nvSpPr>
          <p:cNvPr id="239" name="&lt;fieldset&gt; &lt;/fieldset&gt;…"/>
          <p:cNvSpPr txBox="1"/>
          <p:nvPr/>
        </p:nvSpPr>
        <p:spPr>
          <a:xfrm>
            <a:off x="4391944" y="1804445"/>
            <a:ext cx="4127733" cy="86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</a:t>
            </a:r>
            <a:r>
              <a:rPr sz="2400" dirty="0" err="1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fieldset</a:t>
            </a: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&gt; &lt;/</a:t>
            </a:r>
            <a:r>
              <a:rPr sz="2400" dirty="0" err="1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fieldset</a:t>
            </a: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&gt;</a:t>
            </a:r>
          </a:p>
          <a:p>
            <a:pPr defTabSz="321457">
              <a:spcBef>
                <a:spcPts val="422"/>
              </a:spcBef>
              <a:tabLst>
                <a:tab pos="321457" algn="l"/>
                <a:tab pos="642915" algn="l"/>
                <a:tab pos="964372" algn="l"/>
                <a:tab pos="1285829" algn="l"/>
                <a:tab pos="1607287" algn="l"/>
                <a:tab pos="1928744" algn="l"/>
                <a:tab pos="2250201" algn="l"/>
                <a:tab pos="2571659" algn="l"/>
                <a:tab pos="2893116" algn="l"/>
                <a:tab pos="3214573" algn="l"/>
                <a:tab pos="3536031" algn="l"/>
                <a:tab pos="3857488" algn="l"/>
              </a:tabLst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&lt;legend&gt; &lt;/legend&gt;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ieldsets and Legends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Fieldsets and Legends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17F18-4D57-5101-8601-46CB2E15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95</a:t>
            </a:fld>
            <a:endParaRPr lang="en-JP"/>
          </a:p>
        </p:txBody>
      </p:sp>
      <p:sp>
        <p:nvSpPr>
          <p:cNvPr id="242" name="&lt;fieldset&gt;…"/>
          <p:cNvSpPr txBox="1"/>
          <p:nvPr/>
        </p:nvSpPr>
        <p:spPr>
          <a:xfrm>
            <a:off x="5735484" y="2948929"/>
            <a:ext cx="721031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21457" marR="321457" algn="just" defTabSz="321457">
              <a:defRPr sz="20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406" dirty="0"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243" name="lwd5_0919_fieldset.png" descr="lwd5_0919_fields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704" y="4265719"/>
            <a:ext cx="4864591" cy="1816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CD143A-D44D-58F7-E12C-8718C99B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817" y="1612349"/>
            <a:ext cx="7708844" cy="2426858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orm Design Ti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 Design Tips</a:t>
            </a:r>
          </a:p>
        </p:txBody>
      </p:sp>
      <p:sp>
        <p:nvSpPr>
          <p:cNvPr id="246" name="Avoid unnecessary questions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2109"/>
              </a:spcBef>
              <a:defRPr sz="3000"/>
            </a:pPr>
            <a:r>
              <a:t>Avoid unnecessary questions.</a:t>
            </a:r>
          </a:p>
          <a:p>
            <a:pPr>
              <a:spcBef>
                <a:spcPts val="2109"/>
              </a:spcBef>
              <a:defRPr sz="3000"/>
            </a:pPr>
            <a:r>
              <a:t>Consider the impact of label placement. Labels above fields tend to lead to faster completion.</a:t>
            </a:r>
          </a:p>
          <a:p>
            <a:pPr>
              <a:spcBef>
                <a:spcPts val="2109"/>
              </a:spcBef>
              <a:defRPr sz="3000"/>
            </a:pPr>
            <a:r>
              <a:t>Choose input types carefully.</a:t>
            </a:r>
          </a:p>
          <a:p>
            <a:pPr>
              <a:spcBef>
                <a:spcPts val="2109"/>
              </a:spcBef>
              <a:defRPr sz="3000"/>
            </a:pPr>
            <a:r>
              <a:t>Group related inputs.</a:t>
            </a:r>
          </a:p>
          <a:p>
            <a:pPr>
              <a:spcBef>
                <a:spcPts val="2109"/>
              </a:spcBef>
              <a:defRPr sz="3000"/>
            </a:pPr>
            <a:r>
              <a:t>Primary actions (e.g., “Buy”) should be visually dominant to secondary actions (e.g., “Back”).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617091-6A34-CF8D-2684-AF6460D7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96</a:t>
            </a:fld>
            <a:endParaRPr lang="en-JP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5338" y="1875822"/>
            <a:ext cx="10601325" cy="1857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Submitting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8A9D53-ED47-46FB-B911-D880C3ACD7C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6768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E3A1-8794-2547-8E00-5236DA59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Data handling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8452E-9B19-0F27-BB59-5D536C8F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98</a:t>
            </a:fld>
            <a:endParaRPr lang="en-JP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5DCE7-E7A0-1F4B-A4EC-79BB665C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69" y="1690688"/>
            <a:ext cx="4802187" cy="480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4B49F-AEBD-6C46-BB66-F8C86ACC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17" y="3609926"/>
            <a:ext cx="4883024" cy="7654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C5E444-ED6A-444C-B0D9-A0D79FA2A854}"/>
              </a:ext>
            </a:extLst>
          </p:cNvPr>
          <p:cNvSpPr/>
          <p:nvPr/>
        </p:nvSpPr>
        <p:spPr>
          <a:xfrm>
            <a:off x="1421969" y="2839901"/>
            <a:ext cx="1595551" cy="2821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3A659-868D-804E-BEBA-1ADC7A909A3D}"/>
              </a:ext>
            </a:extLst>
          </p:cNvPr>
          <p:cNvSpPr/>
          <p:nvPr/>
        </p:nvSpPr>
        <p:spPr>
          <a:xfrm>
            <a:off x="1421969" y="6170930"/>
            <a:ext cx="1595551" cy="2821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C9BDD-55F8-3C4F-9BE2-D105FE82BEE4}"/>
              </a:ext>
            </a:extLst>
          </p:cNvPr>
          <p:cNvSpPr txBox="1"/>
          <p:nvPr/>
        </p:nvSpPr>
        <p:spPr>
          <a:xfrm>
            <a:off x="6906804" y="1207825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</a:t>
            </a:r>
            <a:r>
              <a:rPr lang="en-JP"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cho &lt;&lt;&lt;_END</a:t>
            </a:r>
          </a:p>
          <a:p>
            <a:r>
              <a:rPr lang="en-US" i="1"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</a:t>
            </a:r>
            <a:r>
              <a:rPr lang="en-JP" i="1"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ome HTML</a:t>
            </a:r>
            <a:endParaRPr lang="en-JP" i="1" dirty="0">
              <a:solidFill>
                <a:schemeClr val="accent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en-JP" dirty="0">
                <a:solidFill>
                  <a:schemeClr val="accent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_END;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D610D-B825-C34A-89D3-BC8C5991AD24}"/>
              </a:ext>
            </a:extLst>
          </p:cNvPr>
          <p:cNvSpPr txBox="1"/>
          <p:nvPr/>
        </p:nvSpPr>
        <p:spPr>
          <a:xfrm>
            <a:off x="6807925" y="2188642"/>
            <a:ext cx="246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use whenever you want to output multiline of HTML</a:t>
            </a:r>
            <a:endParaRPr lang="en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20D7B7-2290-D340-8CB4-583FECED68AD}"/>
              </a:ext>
            </a:extLst>
          </p:cNvPr>
          <p:cNvCxnSpPr>
            <a:stCxn id="8" idx="3"/>
          </p:cNvCxnSpPr>
          <p:nvPr/>
        </p:nvCxnSpPr>
        <p:spPr>
          <a:xfrm flipV="1">
            <a:off x="3017520" y="1690688"/>
            <a:ext cx="3790405" cy="1290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646B86-9596-134E-9924-0B306263338E}"/>
              </a:ext>
            </a:extLst>
          </p:cNvPr>
          <p:cNvCxnSpPr>
            <a:cxnSpLocks/>
          </p:cNvCxnSpPr>
          <p:nvPr/>
        </p:nvCxnSpPr>
        <p:spPr>
          <a:xfrm flipV="1">
            <a:off x="3017520" y="1748175"/>
            <a:ext cx="3790405" cy="4589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7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C158-3E9D-D44A-8883-1B3E660F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The </a:t>
            </a:r>
            <a:r>
              <a:rPr lang="en-JP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$_POST </a:t>
            </a:r>
            <a:r>
              <a:rPr lang="en-JP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B9F9F-93FF-FF44-B8F8-A5C90DEDB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A browser sends user input through either </a:t>
            </a:r>
            <a:r>
              <a:rPr lang="en-JP" sz="24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GET</a:t>
            </a:r>
            <a:r>
              <a:rPr lang="en-JP" dirty="0"/>
              <a:t> or </a:t>
            </a:r>
            <a:r>
              <a:rPr lang="en-JP" sz="24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POST</a:t>
            </a:r>
            <a:r>
              <a:rPr lang="en-JP" dirty="0"/>
              <a:t> request</a:t>
            </a:r>
          </a:p>
          <a:p>
            <a:r>
              <a:rPr lang="en-JP" dirty="0"/>
              <a:t>The POST request is usually preferred</a:t>
            </a:r>
          </a:p>
          <a:p>
            <a:r>
              <a:rPr lang="en-JP" dirty="0"/>
              <a:t>The web server bundles up all user input and puts in array </a:t>
            </a:r>
            <a:r>
              <a:rPr lang="en-JP" sz="24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$_POST</a:t>
            </a:r>
          </a:p>
          <a:p>
            <a:r>
              <a:rPr lang="en-JP" dirty="0"/>
              <a:t>To access this array, use the element key (ex: “isbn”)</a:t>
            </a:r>
          </a:p>
          <a:p>
            <a:pPr lvl="1"/>
            <a:r>
              <a:rPr lang="en-JP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$_POST[’isbn’] </a:t>
            </a:r>
            <a:r>
              <a:rPr lang="en-JP" dirty="0"/>
              <a:t>or </a:t>
            </a:r>
            <a:r>
              <a:rPr lang="en-JP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$_POST[“isbn”]</a:t>
            </a:r>
          </a:p>
          <a:p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All values in </a:t>
            </a:r>
            <a:r>
              <a:rPr lang="en-JP" sz="2400" b="1" dirty="0">
                <a:solidFill>
                  <a:schemeClr val="accent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$_POST </a:t>
            </a:r>
            <a:r>
              <a:rPr lang="en-JP" dirty="0">
                <a:latin typeface="Arial" panose="020B0604020202020204" pitchFamily="34" charset="0"/>
                <a:cs typeface="Arial" panose="020B0604020202020204" pitchFamily="34" charset="0"/>
              </a:rPr>
              <a:t>will be retrieved at the beginning of the program and ignored after that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0F82-43EC-B737-4150-A29BB8C3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76CE-73EB-EC46-BE68-51DD6BBCD28D}" type="slidenum">
              <a:rPr lang="en-JP" smtClean="0"/>
              <a:t>99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35527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6590</TotalTime>
  <Words>6630</Words>
  <Application>Microsoft Office PowerPoint</Application>
  <PresentationFormat>Widescreen</PresentationFormat>
  <Paragraphs>1017</Paragraphs>
  <Slides>110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9" baseType="lpstr">
      <vt:lpstr>Courier</vt:lpstr>
      <vt:lpstr>Gill Sans</vt:lpstr>
      <vt:lpstr>宋体</vt:lpstr>
      <vt:lpstr>TH Sarabun New</vt:lpstr>
      <vt:lpstr>Aptos</vt:lpstr>
      <vt:lpstr>Aptos Display</vt:lpstr>
      <vt:lpstr>Arial</vt:lpstr>
      <vt:lpstr>Calibri</vt:lpstr>
      <vt:lpstr>Consolas</vt:lpstr>
      <vt:lpstr>Courier New</vt:lpstr>
      <vt:lpstr>Helvetica</vt:lpstr>
      <vt:lpstr>JetBrains Mono</vt:lpstr>
      <vt:lpstr>JetBrains Mono ExtraBold</vt:lpstr>
      <vt:lpstr>JetBrains Mono Medium</vt:lpstr>
      <vt:lpstr>Tahoma</vt:lpstr>
      <vt:lpstr>Verdana</vt:lpstr>
      <vt:lpstr>Wingdings</vt:lpstr>
      <vt:lpstr>Wingdings 3</vt:lpstr>
      <vt:lpstr>Office Theme</vt:lpstr>
      <vt:lpstr>Web Design and Programming</vt:lpstr>
      <vt:lpstr>Course schedule</vt:lpstr>
      <vt:lpstr>Midterm voting result</vt:lpstr>
      <vt:lpstr>Result on COIL implementation</vt:lpstr>
      <vt:lpstr>Today’s topic</vt:lpstr>
      <vt:lpstr>Two types of webpages</vt:lpstr>
      <vt:lpstr>How static web pages are processed</vt:lpstr>
      <vt:lpstr>How dynamic web pages are processed</vt:lpstr>
      <vt:lpstr>Server-side scripting languages</vt:lpstr>
      <vt:lpstr>Server-side scripting languages usage</vt:lpstr>
      <vt:lpstr>Bringing it all together</vt:lpstr>
      <vt:lpstr>Gmail username example</vt:lpstr>
      <vt:lpstr>Development Server</vt:lpstr>
      <vt:lpstr>PHP</vt:lpstr>
      <vt:lpstr>PHP</vt:lpstr>
      <vt:lpstr>What is PHP (cont’d)</vt:lpstr>
      <vt:lpstr>PHP Overview</vt:lpstr>
      <vt:lpstr>PHP Overview (cont.)</vt:lpstr>
      <vt:lpstr>What does PHP code look like?</vt:lpstr>
      <vt:lpstr>Comments in PHP</vt:lpstr>
      <vt:lpstr>Variables in PHP</vt:lpstr>
      <vt:lpstr>Variable usage</vt:lpstr>
      <vt:lpstr>Echo</vt:lpstr>
      <vt:lpstr>Echo example</vt:lpstr>
      <vt:lpstr>Arithmetic Operations</vt:lpstr>
      <vt:lpstr>Concatenation</vt:lpstr>
      <vt:lpstr>Escaping the Character</vt:lpstr>
      <vt:lpstr>PHP Control Structures</vt:lpstr>
      <vt:lpstr>If ... Else...</vt:lpstr>
      <vt:lpstr>Switch….case….</vt:lpstr>
      <vt:lpstr>While Loops</vt:lpstr>
      <vt:lpstr>For</vt:lpstr>
      <vt:lpstr>Comparing operator</vt:lpstr>
      <vt:lpstr>Logical operator</vt:lpstr>
      <vt:lpstr>Functions</vt:lpstr>
      <vt:lpstr>PHP Functions</vt:lpstr>
      <vt:lpstr>Defining a function</vt:lpstr>
      <vt:lpstr>PHP Arrays</vt:lpstr>
      <vt:lpstr>Numerical Indexes</vt:lpstr>
      <vt:lpstr>Numerical array</vt:lpstr>
      <vt:lpstr>Associative Arrays</vt:lpstr>
      <vt:lpstr>Associative Arrays</vt:lpstr>
      <vt:lpstr>Assignment using array keyword</vt:lpstr>
      <vt:lpstr>foreach .. As loop</vt:lpstr>
      <vt:lpstr>Multidimensional Arrays</vt:lpstr>
      <vt:lpstr>Example</vt:lpstr>
      <vt:lpstr>PowerPoint Presentation</vt:lpstr>
      <vt:lpstr>Creating a multidimensional numeric array</vt:lpstr>
      <vt:lpstr>Dumping an Array</vt:lpstr>
      <vt:lpstr>Building up an Array</vt:lpstr>
      <vt:lpstr>Building up an Array</vt:lpstr>
      <vt:lpstr>Array Functions</vt:lpstr>
      <vt:lpstr>Date Display </vt:lpstr>
      <vt:lpstr>Include Files</vt:lpstr>
      <vt:lpstr>PHP - Forms</vt:lpstr>
      <vt:lpstr>HTML Forms</vt:lpstr>
      <vt:lpstr>Web Data</vt:lpstr>
      <vt:lpstr>Reading/writing an entire file</vt:lpstr>
      <vt:lpstr>HTML forms</vt:lpstr>
      <vt:lpstr>How Forms Work</vt:lpstr>
      <vt:lpstr>Web Form Transaction</vt:lpstr>
      <vt:lpstr>Web Processing Applications</vt:lpstr>
      <vt:lpstr>Form example</vt:lpstr>
      <vt:lpstr>The form Element</vt:lpstr>
      <vt:lpstr>The action Attribute</vt:lpstr>
      <vt:lpstr>The method Attribute</vt:lpstr>
      <vt:lpstr>Form Control Elements</vt:lpstr>
      <vt:lpstr>Form Control Elements (cont’d)</vt:lpstr>
      <vt:lpstr>Variables (the name Attribute)</vt:lpstr>
      <vt:lpstr>Values</vt:lpstr>
      <vt:lpstr>FORM CONTROL ELEMENTS Text Entry Input</vt:lpstr>
      <vt:lpstr>FORM CONTROL ELEMENTS Password Field</vt:lpstr>
      <vt:lpstr>FORM CONTROL ELEMENTS Multi-line Text Entry</vt:lpstr>
      <vt:lpstr>FORM CONTROL ELEMENTS Specialized Text Entry Fields</vt:lpstr>
      <vt:lpstr>Specialized Text Entries (cont’d)</vt:lpstr>
      <vt:lpstr>FORM CONTROL ELEMENTS Submit and Reset Buttons</vt:lpstr>
      <vt:lpstr>FORM CONTROL ELEMENTS Custom Buttons</vt:lpstr>
      <vt:lpstr>FORM CONTROL ELEMENTS Radio Buttons</vt:lpstr>
      <vt:lpstr>Radio Buttons (cont’d.)</vt:lpstr>
      <vt:lpstr>FORM CONTROL ELEMENTS Checkbox Buttons</vt:lpstr>
      <vt:lpstr>Checkbox Buttons (cont’d)</vt:lpstr>
      <vt:lpstr>FORM CONTROL ELEMENTS Drop-down Menus</vt:lpstr>
      <vt:lpstr>Drop-down Menus (cont’d.)</vt:lpstr>
      <vt:lpstr>FORM CONTROL ELEMENTS Scrolling Menus</vt:lpstr>
      <vt:lpstr>Scrolling Menus (cont’d)</vt:lpstr>
      <vt:lpstr>FORM CONTROL ELEMENTS File Upload Control</vt:lpstr>
      <vt:lpstr>FORM CONTROL ELEMENTS Hidden Control</vt:lpstr>
      <vt:lpstr>FORM CONTROL ELEMENTS Date and Time Controls</vt:lpstr>
      <vt:lpstr>Date and Time Controls (cont’d)</vt:lpstr>
      <vt:lpstr>FORM CONTROL ELEMENTS Numerical Controls</vt:lpstr>
      <vt:lpstr>FORM CONTROL ELEMENTS Color Selector</vt:lpstr>
      <vt:lpstr>Form Accessibility </vt:lpstr>
      <vt:lpstr>FORM ACCESSIBILITY Labels</vt:lpstr>
      <vt:lpstr>FORM ACCESSIBILITY Fieldsets and Legends</vt:lpstr>
      <vt:lpstr>Fieldsets and Legends (cont’d)</vt:lpstr>
      <vt:lpstr>Form Design Tips</vt:lpstr>
      <vt:lpstr>Submitting data</vt:lpstr>
      <vt:lpstr>Data handling</vt:lpstr>
      <vt:lpstr>The $_POST Array</vt:lpstr>
      <vt:lpstr>Sanitizing Input</vt:lpstr>
      <vt:lpstr>PHP Filters</vt:lpstr>
      <vt:lpstr>PHP filter_var() Function</vt:lpstr>
      <vt:lpstr>Sanitize and validate an email address</vt:lpstr>
      <vt:lpstr>Validating User Input with JavaScript</vt:lpstr>
      <vt:lpstr>Self-processing pages</vt:lpstr>
      <vt:lpstr>Self-processing pages </vt:lpstr>
      <vt:lpstr>Sticky forms</vt:lpstr>
      <vt:lpstr>Sticky forms - implementation</vt:lpstr>
      <vt:lpstr>End of the topic</vt:lpstr>
      <vt:lpstr>To do from now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and Programming</dc:title>
  <dc:creator>ＳＲＩＰＩＡＮ　ＰＥＥＲＡＹＡ</dc:creator>
  <cp:lastModifiedBy>ＳＲＩＰＩＡＮ　ＰＥＥＲＡＹＡ</cp:lastModifiedBy>
  <cp:revision>143</cp:revision>
  <cp:lastPrinted>2021-05-11T04:24:07Z</cp:lastPrinted>
  <dcterms:created xsi:type="dcterms:W3CDTF">2021-02-27T07:11:12Z</dcterms:created>
  <dcterms:modified xsi:type="dcterms:W3CDTF">2024-06-05T05:55:19Z</dcterms:modified>
</cp:coreProperties>
</file>